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48"/>
  </p:notesMasterIdLst>
  <p:handoutMasterIdLst>
    <p:handoutMasterId r:id="rId49"/>
  </p:handoutMasterIdLst>
  <p:sldIdLst>
    <p:sldId id="607" r:id="rId2"/>
    <p:sldId id="656" r:id="rId3"/>
    <p:sldId id="608" r:id="rId4"/>
    <p:sldId id="609" r:id="rId5"/>
    <p:sldId id="639" r:id="rId6"/>
    <p:sldId id="622" r:id="rId7"/>
    <p:sldId id="612" r:id="rId8"/>
    <p:sldId id="624" r:id="rId9"/>
    <p:sldId id="613" r:id="rId10"/>
    <p:sldId id="615" r:id="rId11"/>
    <p:sldId id="619" r:id="rId12"/>
    <p:sldId id="621" r:id="rId13"/>
    <p:sldId id="623" r:id="rId14"/>
    <p:sldId id="638" r:id="rId15"/>
    <p:sldId id="659" r:id="rId16"/>
    <p:sldId id="646" r:id="rId17"/>
    <p:sldId id="614" r:id="rId18"/>
    <p:sldId id="616" r:id="rId19"/>
    <p:sldId id="629" r:id="rId20"/>
    <p:sldId id="637" r:id="rId21"/>
    <p:sldId id="628" r:id="rId22"/>
    <p:sldId id="627" r:id="rId23"/>
    <p:sldId id="632" r:id="rId24"/>
    <p:sldId id="617" r:id="rId25"/>
    <p:sldId id="625" r:id="rId26"/>
    <p:sldId id="634" r:id="rId27"/>
    <p:sldId id="620" r:id="rId28"/>
    <p:sldId id="635" r:id="rId29"/>
    <p:sldId id="644" r:id="rId30"/>
    <p:sldId id="653" r:id="rId31"/>
    <p:sldId id="654" r:id="rId32"/>
    <p:sldId id="645" r:id="rId33"/>
    <p:sldId id="633" r:id="rId34"/>
    <p:sldId id="648" r:id="rId35"/>
    <p:sldId id="649" r:id="rId36"/>
    <p:sldId id="650" r:id="rId37"/>
    <p:sldId id="651" r:id="rId38"/>
    <p:sldId id="652" r:id="rId39"/>
    <p:sldId id="647" r:id="rId40"/>
    <p:sldId id="630" r:id="rId41"/>
    <p:sldId id="631" r:id="rId42"/>
    <p:sldId id="610" r:id="rId43"/>
    <p:sldId id="626" r:id="rId44"/>
    <p:sldId id="657" r:id="rId45"/>
    <p:sldId id="618" r:id="rId46"/>
    <p:sldId id="658" r:id="rId4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ren Gardner" initials="" lastIdx="28" clrIdx="0"/>
  <p:cmAuthor id="1" name="Molly Follmer" initials="" lastIdx="1" clrIdx="1"/>
  <p:cmAuthor id="2" name="Nancy Beckman" initials="NB" lastIdx="24" clrIdx="2"/>
  <p:cmAuthor id="3" name="Nancy Beckman" initials="" lastIdx="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1D"/>
    <a:srgbClr val="478E31"/>
    <a:srgbClr val="EE55F3"/>
    <a:srgbClr val="BCBCBC"/>
    <a:srgbClr val="A7A7A7"/>
    <a:srgbClr val="FF3733"/>
    <a:srgbClr val="4D4D4D"/>
    <a:srgbClr val="9F9F9F"/>
    <a:srgbClr val="BCD3B4"/>
    <a:srgbClr val="FCD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9" autoAdjust="0"/>
    <p:restoredTop sz="92949" autoAdjust="0"/>
  </p:normalViewPr>
  <p:slideViewPr>
    <p:cSldViewPr snapToGrid="0" snapToObjects="1">
      <p:cViewPr>
        <p:scale>
          <a:sx n="99" d="100"/>
          <a:sy n="99" d="100"/>
        </p:scale>
        <p:origin x="-1736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5856"/>
    </p:cViewPr>
  </p:sorterViewPr>
  <p:notesViewPr>
    <p:cSldViewPr snapToGrid="0" snapToObjects="1">
      <p:cViewPr>
        <p:scale>
          <a:sx n="112" d="100"/>
          <a:sy n="112" d="100"/>
        </p:scale>
        <p:origin x="-1856" y="16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E216A-2820-0949-8085-A0C8601B4D46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3652F-EFBB-204D-8B52-F475901F9A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742CDB9-A28F-934F-9122-11CA73377DE3}" type="datetimeFigureOut">
              <a:rPr lang="en-US"/>
              <a:pPr>
                <a:defRPr/>
              </a:pPr>
              <a:t>11/13/15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875D105-B6DD-4C47-A593-5C16B37E9E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318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62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62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3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52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www.sonatype.org</a:t>
            </a:r>
            <a:r>
              <a:rPr lang="en-US" dirty="0" smtClean="0"/>
              <a:t>/nexus/</a:t>
            </a:r>
          </a:p>
          <a:p>
            <a:endParaRPr lang="en-US" dirty="0" smtClean="0"/>
          </a:p>
          <a:p>
            <a:r>
              <a:rPr lang="en-US" dirty="0" smtClean="0"/>
              <a:t>http://bit.ly/1Fc7BRV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27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www.sonatype.org</a:t>
            </a:r>
            <a:r>
              <a:rPr lang="en-US" dirty="0" smtClean="0"/>
              <a:t>/nexus/</a:t>
            </a:r>
          </a:p>
          <a:p>
            <a:endParaRPr lang="en-US" dirty="0" smtClean="0"/>
          </a:p>
          <a:p>
            <a:r>
              <a:rPr lang="en-US" dirty="0" smtClean="0"/>
              <a:t>http://bit.ly/1Fc7BRV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27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www.sonatype.org</a:t>
            </a:r>
            <a:r>
              <a:rPr lang="en-US" dirty="0" smtClean="0"/>
              <a:t>/nexus/</a:t>
            </a:r>
          </a:p>
          <a:p>
            <a:endParaRPr lang="en-US" dirty="0" smtClean="0"/>
          </a:p>
          <a:p>
            <a:r>
              <a:rPr lang="en-US" dirty="0" smtClean="0"/>
              <a:t>http://bit.ly/1Fc7BRV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2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88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Continuous</a:t>
            </a:r>
            <a:r>
              <a:rPr lang="en-US" b="1" baseline="0" dirty="0" smtClean="0"/>
              <a:t> Delivery and DevOps Reference Architectures include many common tool choices.  The most common tool choices we find in these reference architectures are: Eclipse, git, </a:t>
            </a:r>
            <a:r>
              <a:rPr lang="en-US" b="1" baseline="0" dirty="0" err="1" smtClean="0"/>
              <a:t>Cloudbees</a:t>
            </a:r>
            <a:r>
              <a:rPr lang="en-US" b="1" baseline="0" dirty="0" smtClean="0"/>
              <a:t> Jenkins /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Bamboo, Sonatype Nexus, </a:t>
            </a:r>
            <a:r>
              <a:rPr lang="en-US" b="1" baseline="0" dirty="0" err="1" smtClean="0"/>
              <a:t>Atlassian</a:t>
            </a:r>
            <a:r>
              <a:rPr lang="en-US" b="1" baseline="0" dirty="0" smtClean="0"/>
              <a:t> JIRA, </a:t>
            </a:r>
            <a:r>
              <a:rPr lang="en-US" b="1" baseline="0" dirty="0" err="1" smtClean="0"/>
              <a:t>SonarQube</a:t>
            </a:r>
            <a:r>
              <a:rPr lang="en-US" b="1" baseline="0" dirty="0" smtClean="0"/>
              <a:t>, Puppet, Chef, </a:t>
            </a:r>
            <a:r>
              <a:rPr lang="en-US" b="1" baseline="0" dirty="0" err="1" smtClean="0"/>
              <a:t>Rundeck</a:t>
            </a:r>
            <a:r>
              <a:rPr lang="en-US" b="1" baseline="0" dirty="0" smtClean="0"/>
              <a:t>, Maven / Ant / Gradle, Subversion (</a:t>
            </a:r>
            <a:r>
              <a:rPr lang="en-US" b="1" baseline="0" dirty="0" err="1" smtClean="0"/>
              <a:t>svn</a:t>
            </a:r>
            <a:r>
              <a:rPr lang="en-US" b="1" baseline="0" dirty="0" smtClean="0"/>
              <a:t>), </a:t>
            </a:r>
            <a:r>
              <a:rPr lang="en-US" b="1" baseline="0" dirty="0" err="1" smtClean="0"/>
              <a:t>Junit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LiveRebel</a:t>
            </a:r>
            <a:r>
              <a:rPr lang="en-US" b="1" baseline="0" dirty="0" smtClean="0"/>
              <a:t>, </a:t>
            </a:r>
            <a:r>
              <a:rPr lang="en-US" b="1" baseline="0" dirty="0" err="1" smtClean="0"/>
              <a:t>ServiceNow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75D105-B6DD-4C47-A593-5C16B37E9EB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natype_image-bottom.jpg"/>
          <p:cNvPicPr>
            <a:picLocks noChangeAspect="1"/>
          </p:cNvPicPr>
          <p:nvPr userDrawn="1"/>
        </p:nvPicPr>
        <p:blipFill>
          <a:blip r:embed="rId2">
            <a:alphaModFix/>
          </a:blip>
          <a:srcRect b="37126"/>
          <a:stretch>
            <a:fillRect/>
          </a:stretch>
        </p:blipFill>
        <p:spPr>
          <a:xfrm>
            <a:off x="0" y="4989513"/>
            <a:ext cx="9144000" cy="1868487"/>
          </a:xfrm>
          <a:prstGeom prst="rect">
            <a:avLst/>
          </a:prstGeom>
        </p:spPr>
      </p:pic>
      <p:pic>
        <p:nvPicPr>
          <p:cNvPr id="10" name="Picture 9" descr="sonatype_image-top.jpg"/>
          <p:cNvPicPr>
            <a:picLocks noChangeAspect="1"/>
          </p:cNvPicPr>
          <p:nvPr userDrawn="1"/>
        </p:nvPicPr>
        <p:blipFill>
          <a:blip r:embed="rId3">
            <a:alphaModFix/>
          </a:blip>
          <a:srcRect t="33047"/>
          <a:stretch>
            <a:fillRect/>
          </a:stretch>
        </p:blipFill>
        <p:spPr>
          <a:xfrm>
            <a:off x="0" y="0"/>
            <a:ext cx="9144000" cy="19811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05000"/>
            <a:ext cx="9144000" cy="30950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7000">
                <a:schemeClr val="bg1"/>
              </a:gs>
              <a:gs pos="10000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onatype-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4" y="2885879"/>
            <a:ext cx="2537355" cy="529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67" y="2127250"/>
            <a:ext cx="5071533" cy="2074333"/>
          </a:xfrm>
        </p:spPr>
        <p:txBody>
          <a:bodyPr anchor="ctr" anchorCtr="0"/>
          <a:lstStyle>
            <a:lvl1pPr>
              <a:defRPr sz="2800" b="0" cap="none">
                <a:solidFill>
                  <a:srgbClr val="A7A7A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667" y="4201583"/>
            <a:ext cx="5071533" cy="582084"/>
          </a:xfrm>
        </p:spPr>
        <p:txBody>
          <a:bodyPr anchor="b" anchorCtr="0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15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a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 bwMode="gray">
          <a:xfrm>
            <a:off x="4709583" y="1195917"/>
            <a:ext cx="3947583" cy="4976283"/>
          </a:xfrm>
          <a:prstGeom prst="roundRect">
            <a:avLst>
              <a:gd name="adj" fmla="val 2505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  <a:tileRect/>
          </a:gradFill>
          <a:ln w="28575">
            <a:noFill/>
            <a:round/>
            <a:headEnd type="triangle" w="lg" len="lg"/>
            <a:tailEnd type="triangle" w="lg" len="lg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 userDrawn="1"/>
        </p:nvSpPr>
        <p:spPr bwMode="gray">
          <a:xfrm>
            <a:off x="486832" y="1195916"/>
            <a:ext cx="3926417" cy="4976283"/>
          </a:xfrm>
          <a:prstGeom prst="roundRect">
            <a:avLst>
              <a:gd name="adj" fmla="val 2505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  <a:tileRect/>
          </a:gradFill>
          <a:ln w="28575">
            <a:noFill/>
            <a:round/>
            <a:headEnd type="triangle" w="lg" len="lg"/>
            <a:tailEnd type="triangle" w="lg" len="lg"/>
          </a:ln>
        </p:spPr>
        <p:txBody>
          <a:bodyPr rtlCol="0"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 smtClean="0"/>
              <a:t>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2" y="1195917"/>
            <a:ext cx="3926417" cy="4762500"/>
          </a:xfrm>
          <a:noFill/>
        </p:spPr>
        <p:txBody>
          <a:bodyPr lIns="91440" rIns="91440"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68AB3D57-2525-5F49-B162-4B5DF1663EE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09583" y="1195918"/>
            <a:ext cx="3947583" cy="4762500"/>
          </a:xfrm>
          <a:noFill/>
        </p:spPr>
        <p:txBody>
          <a:bodyPr lIns="91440" rIns="91440"/>
          <a:lstStyle>
            <a:lvl5pPr marL="123444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31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r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 smtClean="0"/>
              <a:t>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6878" y="1195917"/>
            <a:ext cx="2847455" cy="4976283"/>
          </a:xfrm>
        </p:spPr>
        <p:txBody>
          <a:bodyPr lIns="0" rIns="0"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				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68AB3D57-2525-5F49-B162-4B5DF1663EE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513675" y="1195917"/>
            <a:ext cx="2836325" cy="4976283"/>
          </a:xfrm>
        </p:spPr>
        <p:txBody>
          <a:bodyPr lIns="0" rIns="0"/>
          <a:lstStyle>
            <a:lvl5pPr marL="123444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			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466424" y="1195918"/>
            <a:ext cx="2275416" cy="50064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12"/>
          </p:nvPr>
        </p:nvSpPr>
        <p:spPr>
          <a:xfrm>
            <a:off x="6604007" y="1386417"/>
            <a:ext cx="2011363" cy="4677833"/>
          </a:xfrm>
        </p:spPr>
        <p:txBody>
          <a:bodyPr lIns="0" rIns="0"/>
          <a:lstStyle>
            <a:lvl1pPr marL="182880" indent="-182880">
              <a:buFont typeface="Arial"/>
              <a:buChar char="•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31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natype_image.jpg"/>
          <p:cNvPicPr>
            <a:picLocks noChangeAspect="1"/>
          </p:cNvPicPr>
          <p:nvPr userDrawn="1"/>
        </p:nvPicPr>
        <p:blipFill>
          <a:blip r:embed="rId2">
            <a:alphaModFix amt="24000"/>
          </a:blip>
          <a:srcRect t="13340" b="16381"/>
          <a:stretch>
            <a:fillRect/>
          </a:stretch>
        </p:blipFill>
        <p:spPr>
          <a:xfrm>
            <a:off x="0" y="2698750"/>
            <a:ext cx="9144000" cy="415925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860842" y="4812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13" name="Picture 12" descr="Sonatyp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6966" y="1629830"/>
            <a:ext cx="7653867" cy="1132417"/>
          </a:xfrm>
        </p:spPr>
        <p:txBody>
          <a:bodyPr anchor="b" anchorCtr="0">
            <a:noAutofit/>
          </a:bodyPr>
          <a:lstStyle>
            <a:lvl1pPr marL="0" indent="0" algn="l">
              <a:buFontTx/>
              <a:buNone/>
              <a:defRPr sz="3600" b="1" cap="all" baseline="0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706966" y="2762247"/>
            <a:ext cx="7653867" cy="1661586"/>
          </a:xfrm>
        </p:spPr>
        <p:txBody>
          <a:bodyPr/>
          <a:lstStyle>
            <a:lvl1pPr>
              <a:defRPr sz="1800" b="0" cap="none">
                <a:solidFill>
                  <a:srgbClr val="A7A7A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32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860842" y="4812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13" name="Picture 12" descr="Sonatyp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6965" y="1619235"/>
            <a:ext cx="7685618" cy="1132417"/>
          </a:xfrm>
        </p:spPr>
        <p:txBody>
          <a:bodyPr anchor="b" anchorCtr="0">
            <a:noAutofit/>
          </a:bodyPr>
          <a:lstStyle>
            <a:lvl1pPr marL="0" indent="0" algn="l">
              <a:buFontTx/>
              <a:buNone/>
              <a:defRPr sz="3600" b="1" cap="all" baseline="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706966" y="2762247"/>
            <a:ext cx="7685618" cy="1661586"/>
          </a:xfrm>
        </p:spPr>
        <p:txBody>
          <a:bodyPr/>
          <a:lstStyle>
            <a:lvl1pPr>
              <a:defRPr sz="1800" b="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32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860842" y="4812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13" name="Picture 12" descr="Sonatyp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6966" y="1629830"/>
            <a:ext cx="7643284" cy="1132417"/>
          </a:xfrm>
        </p:spPr>
        <p:txBody>
          <a:bodyPr anchor="b" anchorCtr="0">
            <a:noAutofit/>
          </a:bodyPr>
          <a:lstStyle>
            <a:lvl1pPr marL="0" indent="0" algn="l">
              <a:buFontTx/>
              <a:buNone/>
              <a:defRPr sz="3600" b="1" cap="all" baseline="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706966" y="2762247"/>
            <a:ext cx="7643284" cy="1661586"/>
          </a:xfrm>
        </p:spPr>
        <p:txBody>
          <a:bodyPr/>
          <a:lstStyle>
            <a:lvl1pPr>
              <a:defRPr sz="1800" b="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32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2860842" y="4812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13" name="Picture 12" descr="Sonatyp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6966" y="1629830"/>
            <a:ext cx="7632701" cy="1132417"/>
          </a:xfrm>
        </p:spPr>
        <p:txBody>
          <a:bodyPr anchor="b" anchorCtr="0">
            <a:noAutofit/>
          </a:bodyPr>
          <a:lstStyle>
            <a:lvl1pPr marL="0" indent="0" algn="l">
              <a:buFontTx/>
              <a:buNone/>
              <a:defRPr sz="3600" b="1" cap="all" baseline="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706966" y="2762247"/>
            <a:ext cx="7632701" cy="1661586"/>
          </a:xfrm>
        </p:spPr>
        <p:txBody>
          <a:bodyPr/>
          <a:lstStyle>
            <a:lvl1pPr>
              <a:defRPr sz="1800" b="0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32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e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2"/>
          </p:nvPr>
        </p:nvSpPr>
        <p:spPr>
          <a:xfrm>
            <a:off x="486834" y="1164167"/>
            <a:ext cx="8180916" cy="5080000"/>
          </a:xfrm>
        </p:spPr>
        <p:txBody>
          <a:bodyPr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98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onents-small.jpg"/>
          <p:cNvPicPr>
            <a:picLocks noChangeAspect="1"/>
          </p:cNvPicPr>
          <p:nvPr userDrawn="1"/>
        </p:nvPicPr>
        <p:blipFill>
          <a:blip r:embed="rId2">
            <a:alphaModFix amt="24000"/>
          </a:blip>
          <a:srcRect r="8963"/>
          <a:stretch>
            <a:fillRect/>
          </a:stretch>
        </p:blipFill>
        <p:spPr>
          <a:xfrm>
            <a:off x="5166783" y="4279904"/>
            <a:ext cx="3977217" cy="245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898C381-C00A-924F-8FB1-DA007AC3319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86834" y="1164167"/>
            <a:ext cx="8180916" cy="5080000"/>
          </a:xfrm>
        </p:spPr>
        <p:txBody>
          <a:bodyPr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14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onents-small.jpg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 r="-11059" b="49655"/>
          <a:stretch>
            <a:fillRect/>
          </a:stretch>
        </p:blipFill>
        <p:spPr>
          <a:xfrm>
            <a:off x="117899" y="3926438"/>
            <a:ext cx="9362611" cy="2381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898C381-C00A-924F-8FB1-DA007AC3319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86834" y="1164167"/>
            <a:ext cx="8180916" cy="5080000"/>
          </a:xfrm>
        </p:spPr>
        <p:txBody>
          <a:bodyPr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14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67C0D255-8494-044F-9805-8D163D5243DD}" type="datetime1">
              <a:rPr lang="en-US"/>
              <a:pPr/>
              <a:t>11/13/15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Headlin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8538" y="544000"/>
            <a:ext cx="7684045" cy="360446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400" baseline="0">
                <a:solidFill>
                  <a:schemeClr val="accent5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3/19/14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18417" y="984864"/>
            <a:ext cx="4974166" cy="708471"/>
          </a:xfrm>
        </p:spPr>
        <p:txBody>
          <a:bodyPr anchor="t" anchorCtr="0"/>
          <a:lstStyle>
            <a:lvl1pPr algn="r">
              <a:lnSpc>
                <a:spcPct val="80000"/>
              </a:lnSpc>
              <a:defRPr sz="4800" cap="all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53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18A4822-380A-C44A-81E1-83E9E6BA5521}" type="datetime1">
              <a:rPr lang="en-US"/>
              <a:pPr/>
              <a:t>11/13/15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2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6250" y="189764"/>
            <a:ext cx="8148638" cy="360446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800" baseline="0">
                <a:solidFill>
                  <a:schemeClr val="accent5"/>
                </a:solidFill>
              </a:defRPr>
            </a:lvl1pPr>
            <a:lvl2pPr marL="4572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r">
              <a:buFontTx/>
              <a:buNone/>
              <a:defRPr sz="14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DF07B7A2-5A38-994C-A0F8-FD5791465341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6250" y="567126"/>
            <a:ext cx="8148638" cy="708471"/>
          </a:xfrm>
        </p:spPr>
        <p:txBody>
          <a:bodyPr tIns="0" anchor="t" anchorCtr="0"/>
          <a:lstStyle>
            <a:lvl1pPr algn="l">
              <a:defRPr sz="280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76250" y="1555750"/>
            <a:ext cx="5503333" cy="4646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117167" y="1555750"/>
            <a:ext cx="2507721" cy="4646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2"/>
          </p:nvPr>
        </p:nvSpPr>
        <p:spPr>
          <a:xfrm>
            <a:off x="6223001" y="1743821"/>
            <a:ext cx="2275418" cy="4320429"/>
          </a:xfrm>
        </p:spPr>
        <p:txBody>
          <a:bodyPr/>
          <a:lstStyle>
            <a:lvl1pPr marL="182880" indent="-182880">
              <a:buFont typeface="Arial"/>
              <a:buChar char="•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11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 smtClean="0"/>
              <a:t>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2" y="1195917"/>
            <a:ext cx="3989917" cy="4976283"/>
          </a:xfrm>
        </p:spPr>
        <p:txBody>
          <a:bodyPr/>
          <a:lstStyle>
            <a:lvl5pPr marL="960120" indent="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68AB3D57-2525-5F49-B162-4B5DF1663EEE}" type="datetime1">
              <a:rPr lang="en-US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30750" y="1195917"/>
            <a:ext cx="3937000" cy="4976283"/>
          </a:xfrm>
        </p:spPr>
        <p:txBody>
          <a:bodyPr/>
          <a:lstStyle>
            <a:lvl5pPr marL="1234440">
              <a:buNone/>
              <a:defRPr sz="160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31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86833" y="254004"/>
            <a:ext cx="8180917" cy="77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6833" y="1164168"/>
            <a:ext cx="8180917" cy="512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0500" y="6365879"/>
            <a:ext cx="518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33CF2A4-CAF6-4D4D-9789-110A2B0584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>
            <a:off x="190500" y="6286751"/>
            <a:ext cx="8756518" cy="1588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onatype-logo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708538" y="6365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2502F5D9-A7D5-E54C-BCA5-BB21B70A69EF}" type="datetime1">
              <a:rPr lang="en-US"/>
              <a:pPr/>
              <a:t>11/13/15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i="0" kern="1200" cap="none" baseline="0">
          <a:solidFill>
            <a:schemeClr val="accent1"/>
          </a:solidFill>
          <a:latin typeface="Calibri"/>
          <a:ea typeface="ＭＳ Ｐゴシック" charset="0"/>
          <a:cs typeface="Calibri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36699"/>
          </a:solidFill>
          <a:latin typeface="Arial" charset="0"/>
          <a:ea typeface="ＭＳ Ｐゴシック" charset="0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b="0" i="0" kern="1200">
          <a:solidFill>
            <a:schemeClr val="accent5"/>
          </a:solidFill>
          <a:latin typeface="Calibri"/>
          <a:ea typeface="ＭＳ Ｐゴシック" charset="0"/>
          <a:cs typeface="Calibri"/>
        </a:defRPr>
      </a:lvl1pPr>
      <a:lvl2pPr marL="283464" indent="-283464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000" b="0" i="0" kern="1200">
          <a:solidFill>
            <a:srgbClr val="4D4D4D"/>
          </a:solidFill>
          <a:latin typeface="Calibri"/>
          <a:ea typeface="ＭＳ Ｐゴシック" charset="0"/>
          <a:cs typeface="Calibri"/>
        </a:defRPr>
      </a:lvl2pPr>
      <a:lvl3pPr marL="59436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b="0" i="0" kern="1200">
          <a:solidFill>
            <a:srgbClr val="575757"/>
          </a:solidFill>
          <a:latin typeface="Calibri"/>
          <a:ea typeface="ＭＳ Ｐゴシック" charset="0"/>
          <a:cs typeface="Calibri"/>
        </a:defRPr>
      </a:lvl3pPr>
      <a:lvl4pPr marL="96012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Arial" charset="0"/>
        <a:buChar char="•"/>
        <a:defRPr sz="1600" b="0" i="0" kern="1200">
          <a:solidFill>
            <a:srgbClr val="4D4D4D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tstiehm/overcoming-problems-implementing-cloud-based-dev-ops-for-distributed-agile-projects?qid=75b5e757-3982-4e59-aeef-f80cc61702fc&amp;v=default&amp;b=&amp;from_search=12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XebiaFrance/journe-devops-de-lintgration-continue-au-dploiement-continu-avec-jenkins?qid=3cfcaad2-05c4-45c6-aed1-cdffcd8dd195&amp;v=default&amp;b=&amp;from_search=24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Link%20to%20Presentation/%20%20Agnostic%20Continuous%20Delivery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xupp.com/case-studies.html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exoplatform/exo-software-factory-overview-34489471?qid=3cfcaad2-05c4-45c6-aed1-cdffcd8dd195&amp;v=default&amp;b=&amp;from_search=17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chlomo/be-fast-or-stay-behind-building-a-continuous-delivery-platform?qid=3cfcaad2-05c4-45c6-aed1-cdffcd8dd195&amp;v=default&amp;b=&amp;from_search=43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eterLeschev/puppet-camp-sydney-2014-a-build-engineering-teams-journey-of-infrastructure-as-code?qid=fb781be4-a4ed-4b5e-8603-7f0675811b8a&amp;v=qf1&amp;b=&amp;from_search=48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eterLeschev/puppet-camp-sydney-2014-a-build-engineering-teams-journey-of-infrastructure-as-code?qid=fb781be4-a4ed-4b5e-8603-7f0675811b8a&amp;v=qf1&amp;b=&amp;from_search=48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eterLeschev/puppet-camp-sydney-2014-a-build-engineering-teams-journey-of-infrastructure-as-code?qid=fb781be4-a4ed-4b5e-8603-7f0675811b8a&amp;v=qf1&amp;b=&amp;from_search=48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teinim/continuous-delivery-8428863?qid=a11da3a5-5dc8-4dd3-a6d7-3b83a75283cc&amp;v=default&amp;b=&amp;from_search=61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xebia-france/wiki/ContinuousDeliveryWorkshop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linkerhq.com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aschamoellering/wjax-2013?qid=c42dc952-bd20-4f9e-a30e-6ccbf69ae9a4&amp;v=qf1&amp;b=&amp;from_search=32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iscoDevNet/enabing-devops-in-an-sdn-world?qid=47004169-099b-4281-ac76-fed8fe1c09bd&amp;v=default&amp;b=&amp;from_search=2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francoisledroff/master-chef-class-learn-how-to-quickly-cook-delightful-cqaem-infrastructures?qid=9198118a-5b10-4e3e-a7db-9d92e7c2d427&amp;v=default&amp;b=&amp;from_search=7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eterLeschev/puppet-camp-sydney-2014-a-build-engineering-teams-journey-of-infrastructure-as-code?qid=fb781be4-a4ed-4b5e-8603-7f0675811b8a&amp;v=qf1&amp;b=&amp;from_search=48" TargetMode="External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qconlondon.com/system/files/presentation-slides/The%20Rationale%20of%20Continuous%20Delivery%20-%2045%20Minutes.pdf" TargetMode="External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eveloperworks/community/blogs/c914709e-8097-4537-92ef-8982fc416138/entry/devops_best_practice_-_establishing_a_%E2%80%9Csingle_source_of_truth%E2%80%9D?lang=en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TracyKennedy2/continuous-delivery-with-jenkins-and-wildfly-2014?qid=11b647a8-1b7e-4f10-af12-1af130d4cd53&amp;v=qf1&amp;b=&amp;from_search=4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ev2ops.org/2010/02/what-is-devops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dev2ops/nexus-live-1?qid=796aed11-d097-4d71-a81b-5b38d53ce90a&amp;v=qf1&amp;b=&amp;from_search=1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onatyp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01" y="6419873"/>
            <a:ext cx="1371117" cy="2863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617885"/>
            <a:ext cx="9144000" cy="338221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onatyp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4" y="2885879"/>
            <a:ext cx="2537355" cy="529905"/>
          </a:xfrm>
          <a:prstGeom prst="rect">
            <a:avLst/>
          </a:prstGeom>
        </p:spPr>
      </p:pic>
      <p:pic>
        <p:nvPicPr>
          <p:cNvPr id="9" name="Picture 8" descr="sonatype_image-bottom.jpg"/>
          <p:cNvPicPr>
            <a:picLocks noChangeAspect="1"/>
          </p:cNvPicPr>
          <p:nvPr/>
        </p:nvPicPr>
        <p:blipFill>
          <a:blip r:embed="rId4">
            <a:alphaModFix/>
          </a:blip>
          <a:srcRect b="37126"/>
          <a:stretch>
            <a:fillRect/>
          </a:stretch>
        </p:blipFill>
        <p:spPr>
          <a:xfrm>
            <a:off x="0" y="4989513"/>
            <a:ext cx="9144000" cy="1868487"/>
          </a:xfrm>
          <a:prstGeom prst="rect">
            <a:avLst/>
          </a:prstGeom>
        </p:spPr>
      </p:pic>
      <p:pic>
        <p:nvPicPr>
          <p:cNvPr id="11" name="Picture 10" descr="sonatype_image-top.jpg"/>
          <p:cNvPicPr>
            <a:picLocks noChangeAspect="1"/>
          </p:cNvPicPr>
          <p:nvPr/>
        </p:nvPicPr>
        <p:blipFill>
          <a:blip r:embed="rId5">
            <a:alphaModFix/>
          </a:blip>
          <a:srcRect t="33047"/>
          <a:stretch>
            <a:fillRect/>
          </a:stretch>
        </p:blipFill>
        <p:spPr>
          <a:xfrm>
            <a:off x="0" y="0"/>
            <a:ext cx="9144000" cy="1981199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111500" y="2091368"/>
            <a:ext cx="6032500" cy="260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500" b="1" i="0" u="none" strike="noStrike" kern="1200" cap="all" spc="0" normalizeH="0" baseline="0" noProof="0" dirty="0" smtClean="0">
              <a:ln>
                <a:noFill/>
              </a:ln>
              <a:solidFill>
                <a:srgbClr val="9F9F9F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  <a:p>
            <a:pPr marL="0" marR="0" lvl="0" indent="0" defTabSz="4572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cap="all" dirty="0" smtClean="0">
                <a:solidFill>
                  <a:srgbClr val="9F9F9F"/>
                </a:solidFill>
                <a:latin typeface="Calibri"/>
                <a:cs typeface="Calibri"/>
              </a:rPr>
              <a:t>DevOps </a:t>
            </a:r>
            <a:r>
              <a:rPr lang="en-US" sz="2800" b="1" dirty="0" smtClean="0">
                <a:solidFill>
                  <a:srgbClr val="9F9F9F"/>
                </a:solidFill>
                <a:latin typeface="Calibri"/>
                <a:cs typeface="Calibri"/>
              </a:rPr>
              <a:t>and </a:t>
            </a:r>
            <a:r>
              <a:rPr lang="en-US" sz="2800" b="1" cap="all" dirty="0" smtClean="0">
                <a:solidFill>
                  <a:srgbClr val="9F9F9F"/>
                </a:solidFill>
                <a:latin typeface="Calibri"/>
                <a:cs typeface="Calibri"/>
              </a:rPr>
              <a:t>Continuous Delivery </a:t>
            </a:r>
          </a:p>
          <a:p>
            <a:pPr marL="0" marR="0" lvl="0" indent="0" defTabSz="4572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cap="all" dirty="0" smtClean="0">
                <a:solidFill>
                  <a:srgbClr val="9F9F9F"/>
                </a:solidFill>
                <a:latin typeface="Calibri"/>
                <a:cs typeface="Calibri"/>
              </a:rPr>
              <a:t>Reference Architectures</a:t>
            </a:r>
          </a:p>
          <a:p>
            <a:pPr marL="0" marR="0" lvl="0" indent="0" defTabSz="4572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i="1" cap="all" dirty="0" smtClean="0">
                <a:solidFill>
                  <a:schemeClr val="accent1"/>
                </a:solidFill>
                <a:latin typeface="Calibri"/>
                <a:cs typeface="Calibri"/>
              </a:rPr>
              <a:t>Volume 1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111500" y="3719436"/>
            <a:ext cx="3732169" cy="1103313"/>
          </a:xfrm>
        </p:spPr>
        <p:txBody>
          <a:bodyPr>
            <a:normAutofit/>
          </a:bodyPr>
          <a:lstStyle/>
          <a:p>
            <a:pPr algn="l"/>
            <a:r>
              <a:rPr lang="en-US" sz="1600" dirty="0" smtClean="0"/>
              <a:t>Derek E. Weeks   (@weekstweets)</a:t>
            </a:r>
            <a:endParaRPr lang="en-US" sz="1600" dirty="0"/>
          </a:p>
          <a:p>
            <a:pPr algn="l"/>
            <a:r>
              <a:rPr lang="en-US" sz="1600" dirty="0" smtClean="0"/>
              <a:t>VP and DevOps Advocate</a:t>
            </a:r>
          </a:p>
          <a:p>
            <a:pPr algn="l"/>
            <a:r>
              <a:rPr lang="en-US" sz="1600" dirty="0" smtClean="0"/>
              <a:t>Sonatype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9184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Coveros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90251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>
                <a:hlinkClick r:id="rId3"/>
              </a:rPr>
              <a:t>Overcoming problems implementing cloud based dev ops for distributed agile </a:t>
            </a:r>
            <a:r>
              <a:rPr lang="en-US" sz="1200" dirty="0" smtClean="0">
                <a:hlinkClick r:id="rId3"/>
              </a:rPr>
              <a:t>projects</a:t>
            </a:r>
            <a:endParaRPr lang="en-US" sz="1200" dirty="0" smtClean="0"/>
          </a:p>
          <a:p>
            <a:r>
              <a:rPr lang="en-US" sz="6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6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6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6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tstiehm</a:t>
            </a:r>
            <a:r>
              <a:rPr lang="en-US" sz="6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/overcoming-problems-implementing-cloud-based-dev-ops-for-distributed-agile-projects?qid=75b5e757-3982-4e59-aeef-f80cc61702fc&amp;v=</a:t>
            </a:r>
            <a:r>
              <a:rPr lang="en-US" sz="6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default&amp;b</a:t>
            </a:r>
            <a:r>
              <a:rPr lang="en-US" sz="6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=&amp;</a:t>
            </a:r>
            <a:r>
              <a:rPr lang="en-US" sz="6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6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=12</a:t>
            </a:r>
            <a:endParaRPr lang="en-US" sz="600" dirty="0"/>
          </a:p>
        </p:txBody>
      </p:sp>
      <p:pic>
        <p:nvPicPr>
          <p:cNvPr id="6" name="Picture 5" descr="Screen Shot 2015-03-13 at 4.36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665" y="1215407"/>
            <a:ext cx="5725972" cy="42813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116" y="254004"/>
            <a:ext cx="1627607" cy="5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Xebia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674175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>
                <a:hlinkClick r:id="rId3"/>
              </a:rPr>
              <a:t>Journée DevOps : De l'intégration continue au déploiement continu avec </a:t>
            </a:r>
            <a:r>
              <a:rPr lang="en-US" sz="1200" dirty="0" smtClean="0">
                <a:hlinkClick r:id="rId3"/>
              </a:rPr>
              <a:t>Jenkins</a:t>
            </a:r>
            <a:endParaRPr lang="en-US" sz="12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XebiaFrance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/journe-devops-de-lintgration-continue-au-dploiement-continu-avec-jenkins?qid=3cfcaad2-05c4-45c6-aed1-cdffcd8dd195&amp;v=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default&amp;b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=&amp;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=24</a:t>
            </a:r>
            <a:endParaRPr lang="en-US" sz="700" dirty="0"/>
          </a:p>
        </p:txBody>
      </p:sp>
      <p:pic>
        <p:nvPicPr>
          <p:cNvPr id="2" name="Picture 1" descr="Screen Shot 2015-03-14 at 10.40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08" y="1256322"/>
            <a:ext cx="7414546" cy="4164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808" y="397013"/>
            <a:ext cx="1280305" cy="4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9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Nexus at Alter Way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90251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 action="ppaction://hlinkfile"/>
              </a:rPr>
              <a:t>Link to Presentation:  Agnostic Continuous Delivery</a:t>
            </a:r>
            <a:endParaRPr lang="en-US" sz="1200" dirty="0" smtClean="0"/>
          </a:p>
          <a:p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file://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localhost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/Link%20to%20Presentation/%20%20Agnostic%20Continuous%20Delivery</a:t>
            </a:r>
            <a:endParaRPr lang="en-US" sz="1050" dirty="0"/>
          </a:p>
        </p:txBody>
      </p:sp>
      <p:pic>
        <p:nvPicPr>
          <p:cNvPr id="5" name="Picture 4" descr="Screen Shot 2015-03-14 at 10.53.0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90" y="1198086"/>
            <a:ext cx="5895462" cy="4403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976" y="443242"/>
            <a:ext cx="1878623" cy="4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Boxupp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90251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Blog:  A DevOps Perspective</a:t>
            </a:r>
            <a:endParaRPr lang="en-US" sz="1200" dirty="0" smtClean="0"/>
          </a:p>
          <a:p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www.boxupp.com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/case-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studies.html</a:t>
            </a:r>
            <a:endParaRPr lang="en-US" sz="1050" dirty="0"/>
          </a:p>
        </p:txBody>
      </p:sp>
      <p:pic>
        <p:nvPicPr>
          <p:cNvPr id="5" name="Picture 4" descr="Screen Shot 2015-03-14 at 11.01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79" y="1340603"/>
            <a:ext cx="4973657" cy="4153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601" y="536562"/>
            <a:ext cx="1651000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4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bogotobogo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6832" y="6007388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Source: http://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www.bogotobogo.com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/DevOps/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DevOps_CI_CD_Pipeline_Sample.php</a:t>
            </a:r>
            <a:endParaRPr lang="en-US" sz="9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48" y="1026583"/>
            <a:ext cx="6385670" cy="4840231"/>
          </a:xfrm>
          <a:prstGeom prst="rect">
            <a:avLst/>
          </a:prstGeom>
        </p:spPr>
      </p:pic>
      <p:pic>
        <p:nvPicPr>
          <p:cNvPr id="10" name="Picture 9" descr="Screen Shot 2015-04-16 at 7.26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1" y="202714"/>
            <a:ext cx="869949" cy="9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70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 smtClean="0"/>
              <a:t>Learn from the Experts on October 1, 2015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pic>
        <p:nvPicPr>
          <p:cNvPr id="7" name="Picture 6" descr="Screen Shot 2015-09-09 at 11.16.5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2" t="20425" r="54376" b="10002"/>
          <a:stretch/>
        </p:blipFill>
        <p:spPr>
          <a:xfrm>
            <a:off x="782941" y="2092589"/>
            <a:ext cx="2001353" cy="2052429"/>
          </a:xfrm>
          <a:prstGeom prst="rect">
            <a:avLst/>
          </a:prstGeom>
        </p:spPr>
      </p:pic>
      <p:pic>
        <p:nvPicPr>
          <p:cNvPr id="8" name="Picture 7" descr="Screen Shot 2015-09-09 at 11.16.5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5" t="20042" r="20730" b="11254"/>
          <a:stretch/>
        </p:blipFill>
        <p:spPr>
          <a:xfrm>
            <a:off x="6363855" y="2105416"/>
            <a:ext cx="2107193" cy="202677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560212" y="2105416"/>
            <a:ext cx="2019450" cy="2026774"/>
            <a:chOff x="486833" y="1744564"/>
            <a:chExt cx="2019450" cy="2026774"/>
          </a:xfrm>
        </p:grpSpPr>
        <p:pic>
          <p:nvPicPr>
            <p:cNvPr id="9" name="Picture 8" descr="Screen Shot 2015-09-09 at 11.16.53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" t="20992" r="88378" b="10303"/>
            <a:stretch/>
          </p:blipFill>
          <p:spPr>
            <a:xfrm>
              <a:off x="486833" y="1744564"/>
              <a:ext cx="1937207" cy="2026774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324818" y="2206773"/>
              <a:ext cx="181465" cy="513526"/>
            </a:xfrm>
            <a:prstGeom prst="line">
              <a:avLst/>
            </a:prstGeom>
            <a:ln w="76200" cmpd="sng">
              <a:solidFill>
                <a:schemeClr val="bg1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117718" y="4364967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accent5"/>
                </a:solidFill>
                <a:latin typeface="Calibri"/>
                <a:cs typeface="Calibri"/>
              </a:rPr>
              <a:t>Dave Farley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Founder and Director,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Continuous Delivery Ltd.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Co-Author of 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Continuous Delivery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rgbClr val="087FB8"/>
                </a:solidFill>
                <a:latin typeface="Calibri"/>
                <a:cs typeface="Calibri"/>
              </a:rPr>
              <a:t>@davefarley77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1818" y="4358027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accent5"/>
                </a:solidFill>
                <a:latin typeface="Calibri"/>
                <a:cs typeface="Calibri"/>
              </a:rPr>
              <a:t>Curtis Yanko </a:t>
            </a:r>
          </a:p>
          <a:p>
            <a:pPr algn="ctr"/>
            <a:r>
              <a:rPr lang="en-US" sz="1100" dirty="0">
                <a:solidFill>
                  <a:schemeClr val="accent5"/>
                </a:solidFill>
                <a:latin typeface="Calibri"/>
                <a:cs typeface="Calibri"/>
              </a:rPr>
              <a:t>DevOps </a:t>
            </a:r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Coach,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Sonatype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Former Architecture Manager,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DevOps Center of Excellence</a:t>
            </a: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chemeClr val="accent6"/>
                </a:solidFill>
                <a:latin typeface="Calibri"/>
                <a:cs typeface="Calibri"/>
              </a:rPr>
              <a:t>@OnCommit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61078" y="4364967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accent5"/>
                </a:solidFill>
                <a:latin typeface="Calibri"/>
                <a:cs typeface="Calibri"/>
              </a:rPr>
              <a:t>Brian Dawson 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DevOps Evangelist,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CloudBees</a:t>
            </a: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>
                <a:solidFill>
                  <a:schemeClr val="accent5"/>
                </a:solidFill>
                <a:latin typeface="Calibri"/>
                <a:cs typeface="Calibri"/>
              </a:rPr>
              <a:t>Former Manager,</a:t>
            </a:r>
          </a:p>
          <a:p>
            <a:pPr algn="ctr"/>
            <a:r>
              <a:rPr lang="en-US" sz="1100" dirty="0">
                <a:solidFill>
                  <a:schemeClr val="accent5"/>
                </a:solidFill>
                <a:latin typeface="Calibri"/>
                <a:cs typeface="Calibri"/>
              </a:rPr>
              <a:t>Enterprise Agile Transformation Practice</a:t>
            </a:r>
          </a:p>
          <a:p>
            <a:pPr algn="ctr"/>
            <a:r>
              <a:rPr lang="en-US" sz="1100" dirty="0" smtClean="0">
                <a:solidFill>
                  <a:schemeClr val="accent5"/>
                </a:solidFill>
                <a:latin typeface="Calibri"/>
                <a:cs typeface="Calibri"/>
              </a:rPr>
              <a:t>CollabNet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r>
              <a:rPr lang="en-US" sz="1100" dirty="0" smtClean="0">
                <a:solidFill>
                  <a:schemeClr val="accent6"/>
                </a:solidFill>
                <a:latin typeface="Calibri"/>
                <a:cs typeface="Calibri"/>
              </a:rPr>
              <a:t>@BrianVDawson</a:t>
            </a: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algn="ctr"/>
            <a:endParaRPr lang="en-US" sz="11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8892" y="721712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sz="28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638" y="901663"/>
            <a:ext cx="4935259" cy="6095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any enterprise implementation of DevOps or Continuous Delivery, </a:t>
            </a:r>
            <a:r>
              <a:rPr lang="en-US" sz="9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important to have a reference architecture and pipeline defined. Learn from their best practices for securing new investments, driving process changes, and selecting tools to support their software factories.</a:t>
            </a:r>
            <a:endParaRPr lang="en-US" sz="900" i="1" dirty="0" smtClean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Rounded Rectangle 19"/>
          <p:cNvSpPr/>
          <p:nvPr/>
        </p:nvSpPr>
        <p:spPr bwMode="gray">
          <a:xfrm>
            <a:off x="6147877" y="560829"/>
            <a:ext cx="2357871" cy="681668"/>
          </a:xfrm>
          <a:prstGeom prst="roundRect">
            <a:avLst/>
          </a:prstGeom>
          <a:solidFill>
            <a:srgbClr val="478E31"/>
          </a:solidFill>
          <a:ln>
            <a:headEnd type="triangle" w="lg" len="lg"/>
            <a:tailEnd type="triangle" w="lg" len="lg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/>
            <a:r>
              <a:rPr lang="en-US" sz="1400" dirty="0" smtClean="0"/>
              <a:t>RSVP Today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@ bit.ly/DevOpsTrio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7" y="5893876"/>
            <a:ext cx="199701" cy="1997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77" y="5893876"/>
            <a:ext cx="199701" cy="1997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237" y="5893876"/>
            <a:ext cx="199701" cy="19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SimplifyOps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6832" y="6007388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Source: </a:t>
            </a:r>
            <a:r>
              <a:rPr lang="en-US" sz="900" dirty="0"/>
              <a:t>DevOps &amp; Security from an Enterprise </a:t>
            </a:r>
            <a:r>
              <a:rPr lang="en-US" sz="900" dirty="0" err="1"/>
              <a:t>Toolsmith's</a:t>
            </a:r>
            <a:r>
              <a:rPr lang="en-US" sz="900" dirty="0"/>
              <a:t> </a:t>
            </a:r>
            <a:r>
              <a:rPr lang="en-US" sz="900" dirty="0" smtClean="0"/>
              <a:t>Perspective </a:t>
            </a:r>
            <a:r>
              <a:rPr lang="en-US" sz="900" dirty="0" smtClean="0">
                <a:solidFill>
                  <a:schemeClr val="accent5"/>
                </a:solidFill>
                <a:latin typeface="Calibri"/>
                <a:cs typeface="Calibri"/>
              </a:rPr>
              <a:t>http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://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www.slideshare.net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/dev2ops/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devops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-security</a:t>
            </a:r>
            <a:endParaRPr lang="en-US" sz="9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Screen Shot 2015-04-21 at 8.08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9144000" cy="4341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574" y="299644"/>
            <a:ext cx="2149591" cy="9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2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eXo</a:t>
            </a:r>
            <a:r>
              <a:rPr lang="en-US" dirty="0"/>
              <a:t> </a:t>
            </a:r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79815" y="5563293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>
                <a:hlinkClick r:id="rId3"/>
              </a:rPr>
              <a:t>eXo Software Factory </a:t>
            </a:r>
            <a:r>
              <a:rPr lang="en-US" sz="1200" dirty="0" smtClean="0">
                <a:hlinkClick r:id="rId3"/>
              </a:rPr>
              <a:t>Overview</a:t>
            </a:r>
            <a:endParaRPr lang="en-US" sz="1200" dirty="0" smtClean="0"/>
          </a:p>
          <a:p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exoplatform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/exo-software-factory-overview-34489471?qid=3cfcaad2-05c4-45c6-aed1-cdffcd8dd195&amp;v=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default&amp;b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=&amp;</a:t>
            </a:r>
            <a:r>
              <a:rPr lang="en-US" sz="10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1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=17</a:t>
            </a:r>
            <a:endParaRPr lang="en-US" sz="1000" dirty="0"/>
          </a:p>
        </p:txBody>
      </p:sp>
      <p:pic>
        <p:nvPicPr>
          <p:cNvPr id="2" name="Picture 1" descr="Screen Shot 2015-03-13 at 4.34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83" y="1660476"/>
            <a:ext cx="3965790" cy="294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3-13 at 4.34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4" y="1648310"/>
            <a:ext cx="3959708" cy="295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8528" y="157046"/>
            <a:ext cx="973024" cy="9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7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ImmobilienScout24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90251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>
                <a:hlinkClick r:id="rId3"/>
              </a:rPr>
              <a:t>Be Fast or Stay Behind - Building a Continuous Delivery </a:t>
            </a:r>
            <a:r>
              <a:rPr lang="en-US" sz="1200" dirty="0" smtClean="0">
                <a:hlinkClick r:id="rId3"/>
              </a:rPr>
              <a:t>Platform</a:t>
            </a:r>
            <a:endParaRPr lang="en-US" sz="12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schlomo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/be-fast-or-stay-behind-building-a-continuous-delivery-platform?qid=3cfcaad2-05c4-45c6-aed1-cdffcd8dd195&amp;v=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default&amp;b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=&amp;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=43</a:t>
            </a:r>
            <a:endParaRPr lang="en-US" sz="700" dirty="0"/>
          </a:p>
        </p:txBody>
      </p:sp>
      <p:pic>
        <p:nvPicPr>
          <p:cNvPr id="2" name="Picture 1" descr="Screen Shot 2015-03-13 at 4.38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07" y="2048438"/>
            <a:ext cx="4169414" cy="234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3-13 at 4.38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0" y="2048438"/>
            <a:ext cx="4163050" cy="2329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980" y="254004"/>
            <a:ext cx="1851770" cy="9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3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IHTSDO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Blog:  </a:t>
            </a:r>
            <a:r>
              <a:rPr lang="en-US" sz="1200" dirty="0"/>
              <a:t>IHTSDO </a:t>
            </a:r>
            <a:r>
              <a:rPr lang="en-US" sz="1200" dirty="0" smtClean="0"/>
              <a:t>DevOps</a:t>
            </a:r>
          </a:p>
          <a:p>
            <a:r>
              <a:rPr lang="en-US" sz="7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https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confluence.ihtsdotools.org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/display/DEVOPS/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IHTSDO+DevOps</a:t>
            </a:r>
            <a:endParaRPr lang="en-US" sz="700" dirty="0"/>
          </a:p>
        </p:txBody>
      </p:sp>
      <p:pic>
        <p:nvPicPr>
          <p:cNvPr id="5" name="Picture 4" descr="Screen Shot 2015-04-13 at 2.37.2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/>
          <a:stretch/>
        </p:blipFill>
        <p:spPr>
          <a:xfrm>
            <a:off x="2128011" y="1120588"/>
            <a:ext cx="4944327" cy="448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63902"/>
          <a:stretch/>
        </p:blipFill>
        <p:spPr>
          <a:xfrm>
            <a:off x="7881659" y="238432"/>
            <a:ext cx="786091" cy="7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254004"/>
            <a:ext cx="8377458" cy="772579"/>
          </a:xfrm>
        </p:spPr>
        <p:txBody>
          <a:bodyPr>
            <a:normAutofit/>
          </a:bodyPr>
          <a:lstStyle/>
          <a:p>
            <a:r>
              <a:rPr lang="en-US" dirty="0"/>
              <a:t>Common Elements of </a:t>
            </a:r>
            <a:r>
              <a:rPr lang="en-US" dirty="0" smtClean="0"/>
              <a:t>the </a:t>
            </a:r>
            <a:r>
              <a:rPr lang="en-US" dirty="0"/>
              <a:t>Software Supply Chain</a:t>
            </a:r>
            <a:endParaRPr lang="en-US" sz="2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21754" y="1534102"/>
            <a:ext cx="7526323" cy="4162998"/>
            <a:chOff x="-112276" y="1518790"/>
            <a:chExt cx="8780026" cy="48564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4778" y="1610862"/>
              <a:ext cx="1855053" cy="45448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558" y="4063571"/>
              <a:ext cx="1030656" cy="10169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062804"/>
              <a:ext cx="1996384" cy="9981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5736" y="2988129"/>
              <a:ext cx="1392410" cy="5801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5736" y="5507221"/>
              <a:ext cx="1803469" cy="8680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8657" y="2817030"/>
              <a:ext cx="1502540" cy="75127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1518790"/>
              <a:ext cx="2432783" cy="6738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12276" y="2817030"/>
              <a:ext cx="2344167" cy="75562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21843" y="1590293"/>
              <a:ext cx="2645907" cy="6023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49446" y="4432300"/>
              <a:ext cx="2567675" cy="3766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6462" y="5552124"/>
              <a:ext cx="885885" cy="76825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710" y="5056047"/>
            <a:ext cx="2194847" cy="7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6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CA </a:t>
            </a:r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56587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to: </a:t>
            </a:r>
            <a:r>
              <a:rPr lang="en-US" sz="1100" b="1" dirty="0"/>
              <a:t>What are the Cool Kids Doing With Continuous Delivery</a:t>
            </a:r>
            <a:r>
              <a:rPr lang="en-US" sz="1100" b="1" dirty="0" smtClean="0"/>
              <a:t>?</a:t>
            </a:r>
          </a:p>
          <a:p>
            <a:r>
              <a:rPr lang="en-US" sz="1100" dirty="0"/>
              <a:t>http://</a:t>
            </a:r>
            <a:r>
              <a:rPr lang="en-US" sz="1100" dirty="0" err="1"/>
              <a:t>www.slideshare.net</a:t>
            </a:r>
            <a:r>
              <a:rPr lang="en-US" sz="1100" dirty="0"/>
              <a:t>/</a:t>
            </a:r>
            <a:r>
              <a:rPr lang="en-US" sz="1100" dirty="0" err="1"/>
              <a:t>CAinc</a:t>
            </a:r>
            <a:r>
              <a:rPr lang="en-US" sz="1100" dirty="0"/>
              <a:t>/</a:t>
            </a:r>
            <a:r>
              <a:rPr lang="en-US" sz="1100" dirty="0" err="1"/>
              <a:t>what-are-the-coolkidsdoingwithcontinuousdelivery?qid</a:t>
            </a:r>
            <a:r>
              <a:rPr lang="en-US" sz="1100" dirty="0"/>
              <a:t>=4ae62edd-1432-4035-b8ca-b134d195888f&amp;v=</a:t>
            </a:r>
            <a:r>
              <a:rPr lang="en-US" sz="1100" dirty="0" err="1"/>
              <a:t>default&amp;b</a:t>
            </a:r>
            <a:r>
              <a:rPr lang="en-US" sz="1100" dirty="0"/>
              <a:t>=&amp;</a:t>
            </a:r>
            <a:r>
              <a:rPr lang="en-US" sz="1100" dirty="0" err="1"/>
              <a:t>from_search</a:t>
            </a:r>
            <a:r>
              <a:rPr lang="en-US" sz="1100" dirty="0"/>
              <a:t>=1</a:t>
            </a:r>
            <a:endParaRPr lang="en-US" sz="1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022" y="356106"/>
            <a:ext cx="2408728" cy="836716"/>
          </a:xfrm>
          <a:prstGeom prst="rect">
            <a:avLst/>
          </a:prstGeom>
        </p:spPr>
      </p:pic>
      <p:pic>
        <p:nvPicPr>
          <p:cNvPr id="5" name="Picture 4" descr="Screen Shot 2015-04-14 at 1.49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30" y="1471903"/>
            <a:ext cx="6097686" cy="3796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661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atSistemas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 err="1"/>
              <a:t>Presentación</a:t>
            </a:r>
            <a:r>
              <a:rPr lang="en-US" sz="1200" dirty="0"/>
              <a:t> </a:t>
            </a:r>
            <a:r>
              <a:rPr lang="en-US" sz="1200" dirty="0" err="1"/>
              <a:t>Integración</a:t>
            </a:r>
            <a:r>
              <a:rPr lang="en-US" sz="1200" dirty="0"/>
              <a:t> Continua AUG </a:t>
            </a:r>
            <a:r>
              <a:rPr lang="en-US" sz="1200" dirty="0" smtClean="0"/>
              <a:t>Barcelona</a:t>
            </a:r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es.slideshare.net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atSistemas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/atsistemas-presentacin-integracin-continua-aug-barcelona-enero13</a:t>
            </a:r>
            <a:endParaRPr lang="en-US" sz="700" dirty="0"/>
          </a:p>
        </p:txBody>
      </p:sp>
      <p:pic>
        <p:nvPicPr>
          <p:cNvPr id="2" name="Picture 1" descr="Screen Shot 2015-04-13 at 2.33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3" y="1561658"/>
            <a:ext cx="4079593" cy="303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4-13 at 2.33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70" y="1561658"/>
            <a:ext cx="4079593" cy="3056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363" y="302683"/>
            <a:ext cx="2133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8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CollabNet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/>
              <a:t>Linking Upstream and Downstream </a:t>
            </a:r>
            <a:r>
              <a:rPr lang="en-US" sz="1200" dirty="0" smtClean="0"/>
              <a:t>Agile</a:t>
            </a:r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collabNet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linking-upstream-and-downstream-agile?qid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=3cfcaad2-05c4-45c6-aed1-cdffcd8dd195&amp;v=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default&amp;b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=&amp;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=46</a:t>
            </a:r>
            <a:endParaRPr lang="en-US" sz="700" dirty="0"/>
          </a:p>
        </p:txBody>
      </p:sp>
      <p:pic>
        <p:nvPicPr>
          <p:cNvPr id="5" name="Picture 4" descr="Screen Shot 2015-04-13 at 2.24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75" y="1234285"/>
            <a:ext cx="5666181" cy="4250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097" y="180513"/>
            <a:ext cx="2056653" cy="6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4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Hypoport</a:t>
            </a:r>
            <a:r>
              <a:rPr lang="en-US" dirty="0"/>
              <a:t> </a:t>
            </a:r>
            <a:r>
              <a:rPr lang="en-US" dirty="0" smtClean="0"/>
              <a:t>AG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</a:t>
            </a:r>
            <a:r>
              <a:rPr lang="en-US" sz="1100" dirty="0"/>
              <a:t>: Continuous Deployment with </a:t>
            </a:r>
            <a:r>
              <a:rPr lang="en-US" sz="1100" dirty="0" err="1"/>
              <a:t>Gradle</a:t>
            </a:r>
            <a:r>
              <a:rPr lang="en-US" sz="1100" dirty="0"/>
              <a:t> and </a:t>
            </a:r>
            <a:r>
              <a:rPr lang="en-US" sz="1100" dirty="0" err="1"/>
              <a:t>Docker</a:t>
            </a:r>
            <a:r>
              <a:rPr lang="en-US" sz="1100" dirty="0"/>
              <a:t> – Part </a:t>
            </a:r>
            <a:r>
              <a:rPr lang="en-US" sz="1100" dirty="0" smtClean="0"/>
              <a:t>2</a:t>
            </a:r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http://blog-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it.hypoport.de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/2014/10/15/continuous-deployment-with-gradle-and-docker-part-2/</a:t>
            </a:r>
            <a:endParaRPr lang="en-US" sz="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66" y="1232647"/>
            <a:ext cx="7011565" cy="424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35" y="373530"/>
            <a:ext cx="223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16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BEKK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90251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>
                <a:hlinkClick r:id="rId3"/>
              </a:rPr>
              <a:t>Continuous </a:t>
            </a:r>
            <a:r>
              <a:rPr lang="en-US" sz="1200" dirty="0" smtClean="0">
                <a:hlinkClick r:id="rId3"/>
              </a:rPr>
              <a:t>Delivery</a:t>
            </a:r>
            <a:endParaRPr lang="en-US" sz="1200" dirty="0" smtClean="0"/>
          </a:p>
          <a:p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steinim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/continuous-delivery-8428863?qid=a11da3a5-5dc8-4dd3-a6d7-3b83a75283cc&amp;v=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default&amp;b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=&amp;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=61</a:t>
            </a:r>
            <a:endParaRPr lang="en-US" sz="800" dirty="0"/>
          </a:p>
        </p:txBody>
      </p:sp>
      <p:pic>
        <p:nvPicPr>
          <p:cNvPr id="6" name="Picture 5" descr="Screen Shot 2015-03-13 at 4.40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73" y="1327680"/>
            <a:ext cx="5516835" cy="408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060" y="375547"/>
            <a:ext cx="1781895" cy="4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50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Xebia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90251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Continuous Delivery Workshop </a:t>
            </a:r>
            <a:endParaRPr lang="en-US" sz="1200" dirty="0" smtClean="0"/>
          </a:p>
          <a:p>
            <a:r>
              <a:rPr lang="en-US" sz="11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https://</a:t>
            </a:r>
            <a:r>
              <a:rPr lang="en-US" sz="11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code.google.com</a:t>
            </a:r>
            <a:r>
              <a:rPr lang="en-US" sz="11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/p/</a:t>
            </a:r>
            <a:r>
              <a:rPr lang="en-US" sz="11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xebia-france</a:t>
            </a:r>
            <a:r>
              <a:rPr lang="en-US" sz="11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/wiki/</a:t>
            </a:r>
            <a:r>
              <a:rPr lang="en-US" sz="11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ContinuousDeliveryWorkshop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808" y="397013"/>
            <a:ext cx="1280305" cy="422402"/>
          </a:xfrm>
          <a:prstGeom prst="rect">
            <a:avLst/>
          </a:prstGeom>
        </p:spPr>
      </p:pic>
      <p:pic>
        <p:nvPicPr>
          <p:cNvPr id="6" name="Picture 5" descr="jenkins-ssh-plug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36" y="908141"/>
            <a:ext cx="6802804" cy="45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3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ClinkerHQ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blog: </a:t>
            </a:r>
            <a:r>
              <a:rPr lang="en-US" sz="1100" dirty="0">
                <a:hlinkClick r:id="rId3"/>
              </a:rPr>
              <a:t>http://</a:t>
            </a:r>
            <a:r>
              <a:rPr lang="en-US" sz="1100" dirty="0" smtClean="0">
                <a:hlinkClick r:id="rId3"/>
              </a:rPr>
              <a:t>blog.clinkerhq.com</a:t>
            </a:r>
            <a:endParaRPr lang="en-US" sz="1100" dirty="0" smtClean="0"/>
          </a:p>
        </p:txBody>
      </p:sp>
      <p:pic>
        <p:nvPicPr>
          <p:cNvPr id="9" name="Picture 8" descr="Screen Shot 2015-04-14 at 8.59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0" y="1410998"/>
            <a:ext cx="8230045" cy="3979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652" y="310744"/>
            <a:ext cx="2538183" cy="69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55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Zanox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667347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>
                <a:hlinkClick r:id="rId3"/>
              </a:rPr>
              <a:t>Continuous Delivery and Infrastructure as </a:t>
            </a:r>
            <a:r>
              <a:rPr lang="en-US" sz="1200" dirty="0" smtClean="0">
                <a:hlinkClick r:id="rId3"/>
              </a:rPr>
              <a:t>Code</a:t>
            </a:r>
            <a:endParaRPr lang="en-US" sz="1200" dirty="0" smtClean="0"/>
          </a:p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saschamoellering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/wjax-2013?qid=c42dc952-bd20-4f9e-a30e-6ccbf69ae9a4&amp;v=qf1&amp;b=&amp;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=32</a:t>
            </a:r>
            <a:endParaRPr lang="en-US" sz="900" b="1" dirty="0"/>
          </a:p>
        </p:txBody>
      </p:sp>
      <p:pic>
        <p:nvPicPr>
          <p:cNvPr id="5" name="Picture 4" descr="Screen Shot 2015-03-14 at 10.47.3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48" y="1642883"/>
            <a:ext cx="4070929" cy="3042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3-14 at 10.47.2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3" y="1642883"/>
            <a:ext cx="4064695" cy="3036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866" y="652722"/>
            <a:ext cx="1508884" cy="2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4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/>
              <a:t>Link: https://</a:t>
            </a:r>
            <a:r>
              <a:rPr lang="en-US" sz="1100" dirty="0" err="1"/>
              <a:t>www.slideshare.net</a:t>
            </a:r>
            <a:r>
              <a:rPr lang="en-US" sz="1100" dirty="0"/>
              <a:t>/slideshow/</a:t>
            </a:r>
            <a:r>
              <a:rPr lang="en-US" sz="1100" dirty="0" err="1"/>
              <a:t>embed_code</a:t>
            </a:r>
            <a:r>
              <a:rPr lang="en-US" sz="1100" dirty="0"/>
              <a:t>/40038166</a:t>
            </a:r>
            <a:endParaRPr lang="en-US" sz="1100" dirty="0" smtClean="0"/>
          </a:p>
        </p:txBody>
      </p:sp>
      <p:pic>
        <p:nvPicPr>
          <p:cNvPr id="2" name="Picture 1" descr="Screen Shot 2015-04-14 at 1.53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6" y="1139537"/>
            <a:ext cx="7864374" cy="439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80" y="320496"/>
            <a:ext cx="2182410" cy="40632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86833" y="254004"/>
            <a:ext cx="8180917" cy="772579"/>
          </a:xfrm>
        </p:spPr>
        <p:txBody>
          <a:bodyPr/>
          <a:lstStyle/>
          <a:p>
            <a:r>
              <a:rPr lang="en-US" dirty="0"/>
              <a:t>According to </a:t>
            </a:r>
            <a:r>
              <a:rPr lang="en-US" dirty="0" err="1" smtClean="0"/>
              <a:t>Dynatrace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0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Stefan </a:t>
            </a:r>
            <a:r>
              <a:rPr lang="en-US" dirty="0" err="1" smtClean="0"/>
              <a:t>Norberg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6832" y="6007388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Source: https://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stnor.wordpress.com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/tag/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dbdeploy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</a:t>
            </a:r>
            <a:endParaRPr lang="en-US" sz="9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3367"/>
          <a:stretch/>
        </p:blipFill>
        <p:spPr>
          <a:xfrm>
            <a:off x="1424931" y="1293794"/>
            <a:ext cx="6616035" cy="42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4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According to Cisco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563293"/>
            <a:ext cx="8087394" cy="453915"/>
          </a:xfrm>
        </p:spPr>
        <p:txBody>
          <a:bodyPr/>
          <a:lstStyle/>
          <a:p>
            <a:r>
              <a:rPr lang="en-US" sz="1600" dirty="0" smtClean="0">
                <a:hlinkClick r:id="rId3"/>
              </a:rPr>
              <a:t>Link to Presentation:  Enabling DevOps in a SDN World</a:t>
            </a:r>
            <a:endParaRPr lang="en-US" sz="1600" dirty="0" smtClean="0"/>
          </a:p>
          <a:p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CiscoDevNet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enabing-devops-in-an-sdn-world?qid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=47004169-099b-4281-ac76-fed8fe1c09bd&amp;v=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default&amp;b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=&amp;</a:t>
            </a:r>
            <a:r>
              <a:rPr lang="en-US" sz="8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=2</a:t>
            </a:r>
            <a:endParaRPr lang="en-US" sz="800" dirty="0" smtClean="0"/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9" name="Picture 8" descr="Screen Shot 2015-03-13 at 4.18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14" y="1338313"/>
            <a:ext cx="7046572" cy="39988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140" y="191188"/>
            <a:ext cx="1578071" cy="8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78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Nexus at </a:t>
            </a:r>
            <a:r>
              <a:rPr lang="en-US" dirty="0" err="1" smtClean="0"/>
              <a:t>Morpho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pic>
        <p:nvPicPr>
          <p:cNvPr id="6" name="Picture 5" descr="Screen Shot 2015-05-05 at 4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47" y="1115413"/>
            <a:ext cx="6733969" cy="4643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86832" y="6007388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Source: http://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www.slideshare.net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JeanCharlesJOREL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/20141207-dev-ops-infrastructure-service-line-devops-approach-timeline</a:t>
            </a:r>
            <a:endParaRPr lang="en-US" sz="9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37" y="372889"/>
            <a:ext cx="2021613" cy="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14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Morpho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6832" y="6007388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Source: http://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www.slideshare.net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JeanCharlesJOREL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/20141207-dev-ops-infrastructure-service-line-devops-approach-timeline</a:t>
            </a:r>
            <a:endParaRPr lang="en-US" sz="9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137" y="372889"/>
            <a:ext cx="2021613" cy="578982"/>
          </a:xfrm>
          <a:prstGeom prst="rect">
            <a:avLst/>
          </a:prstGeom>
        </p:spPr>
      </p:pic>
      <p:pic>
        <p:nvPicPr>
          <p:cNvPr id="9" name="Picture 8" descr="Screen Shot 2015-05-05 at 4.14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75" y="1232757"/>
            <a:ext cx="6699450" cy="46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1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OPEN</a:t>
            </a:r>
            <a:r>
              <a:rPr lang="en-US" b="0" dirty="0" smtClean="0"/>
              <a:t>SHIFT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6832" y="6007388"/>
            <a:ext cx="8552081" cy="31848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Source: https://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github.com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siamaksade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/</a:t>
            </a:r>
            <a:r>
              <a:rPr lang="en-US" sz="900" dirty="0" err="1">
                <a:solidFill>
                  <a:schemeClr val="accent5"/>
                </a:solidFill>
                <a:latin typeface="Calibri"/>
                <a:cs typeface="Calibri"/>
              </a:rPr>
              <a:t>openshift</a:t>
            </a:r>
            <a:r>
              <a:rPr lang="en-US" sz="900" dirty="0">
                <a:solidFill>
                  <a:schemeClr val="accent5"/>
                </a:solidFill>
                <a:latin typeface="Calibri"/>
                <a:cs typeface="Calibri"/>
              </a:rPr>
              <a:t>-cd-demo</a:t>
            </a:r>
            <a:endParaRPr lang="en-US" sz="9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33" y="1323605"/>
            <a:ext cx="6412905" cy="4343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406" y="160978"/>
            <a:ext cx="1208507" cy="12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07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akquinet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</a:t>
            </a:r>
            <a:r>
              <a:rPr lang="en-US" sz="1100" dirty="0"/>
              <a:t>: JUMPING INTO CONTINUOUS DELIVERY WITH JENKINS AND </a:t>
            </a:r>
            <a:r>
              <a:rPr lang="en-US" sz="1100" dirty="0" smtClean="0"/>
              <a:t>SSH</a:t>
            </a:r>
          </a:p>
          <a:p>
            <a:r>
              <a:rPr lang="en-US" sz="7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blog.akquinet.de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/2012/01/10/jumping-into-continuous-delivery-with-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jenkins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-and-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ssh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endParaRPr lang="en-US" sz="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75" y="1575380"/>
            <a:ext cx="7565929" cy="3850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517" y="254004"/>
            <a:ext cx="2336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0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OCTO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</a:t>
            </a:r>
            <a:r>
              <a:rPr lang="en-US" sz="1100" dirty="0"/>
              <a:t>: Continuous Delivery: How do we deliver in 3 clicks to 7000 machines?</a:t>
            </a:r>
            <a:endParaRPr lang="en-US" sz="11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blog.octo.com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/en/continuous-delivery-how-do-we-deliver-in-3-clicks-to-7000-machines/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80" y="229230"/>
            <a:ext cx="1740563" cy="906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92" y="474635"/>
            <a:ext cx="4670273" cy="52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84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OCTO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</a:t>
            </a:r>
            <a:r>
              <a:rPr lang="en-US" sz="1100" dirty="0"/>
              <a:t>: Continuous Delivery: How do we deliver in 3 clicks to 7000 machines?</a:t>
            </a:r>
            <a:endParaRPr lang="en-US" sz="11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blog.octo.com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/en/continuous-delivery-how-do-we-deliver-in-3-clicks-to-7000-machines/</a:t>
            </a:r>
            <a:endParaRPr lang="en-US" sz="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" y="1684800"/>
            <a:ext cx="8643388" cy="3531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780" y="229230"/>
            <a:ext cx="1740563" cy="9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OCTO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</a:t>
            </a:r>
            <a:r>
              <a:rPr lang="en-US" sz="1100" dirty="0"/>
              <a:t>: Continuous Delivery: How do we deliver in 3 clicks to 7000 machines?</a:t>
            </a:r>
            <a:endParaRPr lang="en-US" sz="11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blog.octo.com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/en/continuous-delivery-how-do-we-deliver-in-3-clicks-to-7000-machines/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80" y="229230"/>
            <a:ext cx="1740563" cy="9066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12" y="1667520"/>
            <a:ext cx="7389358" cy="33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96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 smtClean="0"/>
              <a:t>Jordi</a:t>
            </a:r>
            <a:r>
              <a:rPr lang="en-US" dirty="0" smtClean="0"/>
              <a:t> Cuenca-</a:t>
            </a:r>
            <a:r>
              <a:rPr lang="en-US" dirty="0" err="1" smtClean="0"/>
              <a:t>Aubets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</a:t>
            </a:r>
            <a:r>
              <a:rPr lang="en-US" sz="1100" dirty="0"/>
              <a:t>: Free Continuous Integration Platform at a </a:t>
            </a:r>
            <a:r>
              <a:rPr lang="en-US" sz="1100" dirty="0" smtClean="0"/>
              <a:t>Glance</a:t>
            </a:r>
          </a:p>
          <a:p>
            <a:r>
              <a:rPr lang="en-US" sz="7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www.sonatype.org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/nexus/2015/03/20/free-continuous-integration-platform-at-a-glance/</a:t>
            </a:r>
            <a:endParaRPr lang="en-US" sz="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67" y="908935"/>
            <a:ext cx="6294612" cy="47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36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501" y="1026583"/>
            <a:ext cx="6236085" cy="483624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Open </a:t>
            </a:r>
            <a:r>
              <a:rPr lang="en-US" dirty="0" smtClean="0"/>
              <a:t>Sourcerers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</a:t>
            </a:r>
            <a:r>
              <a:rPr lang="en-US" sz="1100" dirty="0"/>
              <a:t>: Continuous Delivery using </a:t>
            </a:r>
            <a:r>
              <a:rPr lang="en-US" sz="1100" dirty="0" err="1" smtClean="0"/>
              <a:t>PaaS</a:t>
            </a:r>
            <a:endParaRPr lang="en-US" sz="11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www.opensourcerers.org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/continuous-delivery-using-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paas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endParaRPr lang="en-US" sz="700" dirty="0"/>
          </a:p>
        </p:txBody>
      </p:sp>
      <p:pic>
        <p:nvPicPr>
          <p:cNvPr id="9" name="Picture 8" descr="Screen Shot 2015-05-01 at 1.30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00" y="475200"/>
            <a:ext cx="2380380" cy="4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7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Michael </a:t>
            </a:r>
            <a:r>
              <a:rPr lang="en-US" dirty="0" err="1" smtClean="0"/>
              <a:t>Rumpf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</a:t>
            </a:r>
            <a:r>
              <a:rPr lang="en-US" sz="1100" dirty="0"/>
              <a:t>: Integrating Jenkins, </a:t>
            </a:r>
            <a:r>
              <a:rPr lang="en-US" sz="1100" dirty="0" err="1"/>
              <a:t>SonarQube</a:t>
            </a:r>
            <a:r>
              <a:rPr lang="en-US" sz="1100" dirty="0"/>
              <a:t>, and </a:t>
            </a:r>
            <a:r>
              <a:rPr lang="en-US" sz="1100" dirty="0" smtClean="0"/>
              <a:t>Nexus</a:t>
            </a:r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michael.rumpfonline.de</a:t>
            </a:r>
            <a:endParaRPr lang="en-US" sz="700" dirty="0"/>
          </a:p>
        </p:txBody>
      </p:sp>
      <p:pic>
        <p:nvPicPr>
          <p:cNvPr id="5" name="Picture 4" descr="Screen Shot 2015-04-13 at 2.51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981200"/>
            <a:ext cx="6959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Adobe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4774"/>
            <a:ext cx="8087394" cy="453915"/>
          </a:xfrm>
        </p:spPr>
        <p:txBody>
          <a:bodyPr/>
          <a:lstStyle/>
          <a:p>
            <a:r>
              <a:rPr lang="en-US" sz="1400" dirty="0" smtClean="0">
                <a:hlinkClick r:id="rId3"/>
              </a:rPr>
              <a:t>Link to Presentation:  </a:t>
            </a:r>
            <a:r>
              <a:rPr lang="en-US" sz="1400" dirty="0">
                <a:hlinkClick r:id="rId3"/>
              </a:rPr>
              <a:t>Master Chef class: learn how to quickly cook delightful CQ/AEM </a:t>
            </a:r>
            <a:r>
              <a:rPr lang="en-US" sz="1400" dirty="0" smtClean="0">
                <a:hlinkClick r:id="rId3"/>
              </a:rPr>
              <a:t>infrastructures</a:t>
            </a:r>
            <a:endParaRPr lang="en-US" sz="14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francoisledroff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/master-chef-class-learn-how-to-quickly-cook-delightful-cqaem-infrastructures?qid=9198118a-5b10-4e3e-a7db-9d92e7c2d427&amp;v=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default&amp;b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=&amp;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=7</a:t>
            </a:r>
            <a:endParaRPr lang="en-US" sz="7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5" name="Picture 4" descr="Screen Shot 2015-03-13 at 4.21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00" y="1495359"/>
            <a:ext cx="5249297" cy="393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987" y="102423"/>
            <a:ext cx="1233301" cy="12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7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Cardlife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Blog: How </a:t>
            </a:r>
            <a:r>
              <a:rPr lang="en-US" sz="1100" dirty="0"/>
              <a:t>I use </a:t>
            </a:r>
            <a:r>
              <a:rPr lang="en-US" sz="1100" dirty="0" err="1"/>
              <a:t>Rundeck</a:t>
            </a:r>
            <a:r>
              <a:rPr lang="en-US" sz="1100" dirty="0"/>
              <a:t>, Python Fabric, </a:t>
            </a:r>
            <a:r>
              <a:rPr lang="en-US" sz="1100" dirty="0" err="1"/>
              <a:t>Ansible</a:t>
            </a:r>
            <a:r>
              <a:rPr lang="en-US" sz="1100" dirty="0"/>
              <a:t> and Chef to provide automated self-service deployment strategy to the teams</a:t>
            </a:r>
            <a:endParaRPr lang="en-US" sz="11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cardlife.us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/how-i-use-rundeck-the-automation-augestion-to-provide-self-service-deployment-stratagem/</a:t>
            </a:r>
            <a:endParaRPr lang="en-US" sz="700" dirty="0"/>
          </a:p>
        </p:txBody>
      </p:sp>
      <p:pic>
        <p:nvPicPr>
          <p:cNvPr id="2" name="Picture 1" descr="Screen Shot 2015-04-13 at 2.4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86541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62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Paolo </a:t>
            </a:r>
            <a:r>
              <a:rPr lang="en-US" dirty="0" err="1" smtClean="0"/>
              <a:t>Antinori</a:t>
            </a:r>
            <a:r>
              <a:rPr lang="en-US" dirty="0" smtClean="0"/>
              <a:t>, </a:t>
            </a:r>
            <a:r>
              <a:rPr lang="en-US" dirty="0" err="1" smtClean="0"/>
              <a:t>RedHat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100" dirty="0" smtClean="0"/>
              <a:t>Link to Blog</a:t>
            </a:r>
            <a:r>
              <a:rPr lang="en-US" sz="1100" dirty="0"/>
              <a:t>: Continuous Integration with </a:t>
            </a:r>
            <a:r>
              <a:rPr lang="en-US" sz="1100" dirty="0" err="1"/>
              <a:t>JBoss</a:t>
            </a:r>
            <a:r>
              <a:rPr lang="en-US" sz="1100" dirty="0"/>
              <a:t> Fuse, Jenkins and Nexus</a:t>
            </a:r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giallone.blogspot.com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/2014/05/continuous-integration-with-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jboss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-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fuse.html</a:t>
            </a:r>
            <a:endParaRPr lang="en-US" sz="700" dirty="0"/>
          </a:p>
        </p:txBody>
      </p:sp>
      <p:pic>
        <p:nvPicPr>
          <p:cNvPr id="5" name="Picture 4" descr="Screen Shot 2015-04-13 at 2.45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" y="1299884"/>
            <a:ext cx="7841497" cy="4025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862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Atlassian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8315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>
                <a:hlinkClick r:id="rId3"/>
              </a:rPr>
              <a:t>Puppet Camp Sydney Feb 2014 - A Build Engineering Team’s Journey of Infrastructure as </a:t>
            </a:r>
            <a:r>
              <a:rPr lang="en-US" sz="1200" dirty="0" smtClean="0">
                <a:hlinkClick r:id="rId3"/>
              </a:rPr>
              <a:t>Code</a:t>
            </a:r>
            <a:endParaRPr lang="en-US" sz="12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PeterLeschev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/puppet-camp-sydney-2014-a-build-engineering-teams-journey-of-infrastructure-as-code?qid=fb781be4-a4ed-4b5e-8603-7f0675811b8a&amp;v=qf1&amp;b=&amp;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=48</a:t>
            </a:r>
            <a:endParaRPr lang="en-US" sz="700" dirty="0"/>
          </a:p>
        </p:txBody>
      </p:sp>
      <p:pic>
        <p:nvPicPr>
          <p:cNvPr id="2" name="Picture 1" descr="Screen Shot 2015-03-13 at 4.23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6" y="1352888"/>
            <a:ext cx="7276472" cy="4097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759" y="254004"/>
            <a:ext cx="1905532" cy="5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1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Continuous </a:t>
            </a:r>
            <a:r>
              <a:rPr lang="en-US" dirty="0" smtClean="0"/>
              <a:t>Delivery Ltd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90251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The Rationale for Continuous Delivery</a:t>
            </a:r>
            <a:endParaRPr lang="en-US" sz="1200" dirty="0" smtClean="0"/>
          </a:p>
          <a:p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7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qconlondon.com</a:t>
            </a:r>
            <a:r>
              <a:rPr lang="en-US" sz="7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/system/files/presentation-slides/The%20Rationale%20of%20Continuous%20Delivery%20-%2045%20Minutes.pdf</a:t>
            </a:r>
            <a:endParaRPr lang="en-US" sz="7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68473" y="6097517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sz="28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188" y="373898"/>
            <a:ext cx="2015879" cy="553641"/>
          </a:xfrm>
          <a:prstGeom prst="rect">
            <a:avLst/>
          </a:prstGeom>
        </p:spPr>
      </p:pic>
      <p:pic>
        <p:nvPicPr>
          <p:cNvPr id="10" name="Picture 9" descr="Screen Shot 2015-03-17 at 1.04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65" y="1201749"/>
            <a:ext cx="5933900" cy="43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66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44925" y="1029628"/>
            <a:ext cx="2866078" cy="1132417"/>
          </a:xfrm>
        </p:spPr>
        <p:txBody>
          <a:bodyPr/>
          <a:lstStyle/>
          <a:p>
            <a:r>
              <a:rPr lang="en-US" sz="2800" dirty="0" smtClean="0"/>
              <a:t>2015 State of the Software Supply Chain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44926" y="1610500"/>
            <a:ext cx="2866078" cy="1661586"/>
          </a:xfrm>
        </p:spPr>
        <p:txBody>
          <a:bodyPr/>
          <a:lstStyle/>
          <a:p>
            <a:pPr algn="l"/>
            <a:r>
              <a:rPr lang="en-US" dirty="0"/>
              <a:t>bit.ly/</a:t>
            </a:r>
            <a:r>
              <a:rPr lang="en-US" dirty="0" err="1" smtClean="0"/>
              <a:t>SoftwareSupplyChain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65875"/>
            <a:ext cx="517525" cy="365125"/>
          </a:xfrm>
        </p:spPr>
        <p:txBody>
          <a:bodyPr/>
          <a:lstStyle/>
          <a:p>
            <a:fld id="{133CF2A4-CAF6-4D4D-9789-110A2B05844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65875"/>
            <a:ext cx="2133600" cy="365125"/>
          </a:xfrm>
        </p:spPr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pic>
        <p:nvPicPr>
          <p:cNvPr id="10" name="Picture 9" descr="Screen Shot 2015-07-08 at 9.08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080">
            <a:off x="237776" y="99223"/>
            <a:ext cx="4953924" cy="6432709"/>
          </a:xfrm>
          <a:prstGeom prst="rect">
            <a:avLst/>
          </a:prstGeom>
        </p:spPr>
      </p:pic>
      <p:pic>
        <p:nvPicPr>
          <p:cNvPr id="8" name="Picture 7" descr="Screen Shot 2015-07-24 at 10.54.1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28" y="3843658"/>
            <a:ext cx="2343670" cy="2224581"/>
          </a:xfrm>
          <a:prstGeom prst="rect">
            <a:avLst/>
          </a:prstGeom>
        </p:spPr>
      </p:pic>
      <p:pic>
        <p:nvPicPr>
          <p:cNvPr id="11" name="Picture 10" descr="Screen Shot 2015-07-24 at 10.56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45" y="3843657"/>
            <a:ext cx="2739928" cy="22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6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04186" y="1820482"/>
            <a:ext cx="2866078" cy="1132417"/>
          </a:xfrm>
        </p:spPr>
        <p:txBody>
          <a:bodyPr/>
          <a:lstStyle/>
          <a:p>
            <a:r>
              <a:rPr lang="en-US" sz="2800" dirty="0" smtClean="0"/>
              <a:t>Join the Conversation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04187" y="2751720"/>
            <a:ext cx="2866078" cy="695475"/>
          </a:xfrm>
        </p:spPr>
        <p:txBody>
          <a:bodyPr/>
          <a:lstStyle/>
          <a:p>
            <a:r>
              <a:rPr lang="en-US" dirty="0" smtClean="0"/>
              <a:t>bit.ly</a:t>
            </a:r>
            <a:r>
              <a:rPr lang="en-US" dirty="0"/>
              <a:t>/1Fc7BRV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65875"/>
            <a:ext cx="517525" cy="365125"/>
          </a:xfrm>
        </p:spPr>
        <p:txBody>
          <a:bodyPr/>
          <a:lstStyle/>
          <a:p>
            <a:fld id="{133CF2A4-CAF6-4D4D-9789-110A2B05844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65875"/>
            <a:ext cx="2133600" cy="365125"/>
          </a:xfrm>
        </p:spPr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pic>
        <p:nvPicPr>
          <p:cNvPr id="2" name="Picture 1" descr="Screen Shot 2015-03-18 at 10.08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295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3930" y="3367465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sz="28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6430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04186" y="1820482"/>
            <a:ext cx="2866078" cy="1132417"/>
          </a:xfrm>
        </p:spPr>
        <p:txBody>
          <a:bodyPr/>
          <a:lstStyle/>
          <a:p>
            <a:r>
              <a:rPr lang="en-US" sz="2800" dirty="0" smtClean="0"/>
              <a:t>Want More?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04187" y="2918484"/>
            <a:ext cx="2866078" cy="695475"/>
          </a:xfrm>
        </p:spPr>
        <p:txBody>
          <a:bodyPr/>
          <a:lstStyle/>
          <a:p>
            <a:r>
              <a:rPr lang="en-US" dirty="0" smtClean="0"/>
              <a:t>Check out Volume 2 at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/>
              <a:t>bit.ly</a:t>
            </a:r>
            <a:r>
              <a:rPr lang="en-US" dirty="0"/>
              <a:t>/1HUSA6L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65875"/>
            <a:ext cx="517525" cy="365125"/>
          </a:xfrm>
        </p:spPr>
        <p:txBody>
          <a:bodyPr/>
          <a:lstStyle/>
          <a:p>
            <a:fld id="{133CF2A4-CAF6-4D4D-9789-110A2B05844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65875"/>
            <a:ext cx="2133600" cy="365125"/>
          </a:xfrm>
        </p:spPr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63930" y="3367465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sz="280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Screen Shot 2015-07-27 at 10.09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" y="1302067"/>
            <a:ext cx="5099286" cy="381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IBM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46" y="916196"/>
            <a:ext cx="6009904" cy="5118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283" y="5962724"/>
            <a:ext cx="914400" cy="91440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1050" dirty="0">
                <a:solidFill>
                  <a:schemeClr val="accent5"/>
                </a:solidFill>
                <a:latin typeface="Calibri"/>
                <a:cs typeface="Calibri"/>
              </a:rPr>
              <a:t>http://</a:t>
            </a:r>
            <a:r>
              <a:rPr lang="en-US" sz="1050" dirty="0" err="1">
                <a:solidFill>
                  <a:schemeClr val="accent5"/>
                </a:solidFill>
                <a:latin typeface="Calibri"/>
                <a:cs typeface="Calibri"/>
              </a:rPr>
              <a:t>www.ibm.com</a:t>
            </a:r>
            <a:r>
              <a:rPr lang="en-US" sz="1050" dirty="0">
                <a:solidFill>
                  <a:schemeClr val="accent5"/>
                </a:solidFill>
                <a:latin typeface="Calibri"/>
                <a:cs typeface="Calibri"/>
              </a:rPr>
              <a:t>/</a:t>
            </a:r>
            <a:r>
              <a:rPr lang="en-US" sz="1050" dirty="0" err="1">
                <a:solidFill>
                  <a:schemeClr val="accent5"/>
                </a:solidFill>
                <a:latin typeface="Calibri"/>
                <a:cs typeface="Calibri"/>
              </a:rPr>
              <a:t>developerworks</a:t>
            </a:r>
            <a:r>
              <a:rPr lang="en-US" sz="1050" dirty="0">
                <a:solidFill>
                  <a:schemeClr val="accent5"/>
                </a:solidFill>
                <a:latin typeface="Calibri"/>
                <a:cs typeface="Calibri"/>
              </a:rPr>
              <a:t>/rational/library/deploy-industry-solutions-cloud-platform/</a:t>
            </a:r>
            <a:endParaRPr lang="en-US" sz="1050" dirty="0" smtClean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36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IBM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90251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Blog:  </a:t>
            </a:r>
            <a:r>
              <a:rPr lang="en-US" sz="1200" dirty="0">
                <a:hlinkClick r:id="rId3"/>
              </a:rPr>
              <a:t>DevOps Best Practice - Establishing a “Single Source of Truth</a:t>
            </a:r>
            <a:r>
              <a:rPr lang="en-US" sz="1200" dirty="0" smtClean="0">
                <a:hlinkClick r:id="rId3"/>
              </a:rPr>
              <a:t>”</a:t>
            </a:r>
            <a:endParaRPr lang="en-US" sz="1200" dirty="0" smtClean="0"/>
          </a:p>
          <a:p>
            <a:r>
              <a:rPr lang="en-US" sz="6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https://</a:t>
            </a:r>
            <a:r>
              <a:rPr lang="en-US" sz="6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www.ibm.com</a:t>
            </a:r>
            <a:r>
              <a:rPr lang="en-US" sz="6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r>
              <a:rPr lang="en-US" sz="6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developerworks</a:t>
            </a:r>
            <a:r>
              <a:rPr lang="en-US" sz="6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/community/blogs/c914709e-8097-4537-92ef-8982fc416138/entry/devops_best_practice_-_establishing_a_%E2%80%9Csingle_source_of_truth%E2%80%9D?lang=en</a:t>
            </a:r>
            <a:endParaRPr lang="en-US" sz="600" dirty="0"/>
          </a:p>
        </p:txBody>
      </p:sp>
      <p:pic>
        <p:nvPicPr>
          <p:cNvPr id="2" name="Picture 1" descr="Screen Shot 2015-03-14 at 10.58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66" y="1026583"/>
            <a:ext cx="4532015" cy="2655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3-14 at 10.58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66" y="3933486"/>
            <a:ext cx="4532015" cy="15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505" y="476311"/>
            <a:ext cx="1286245" cy="5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Cloudbees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563293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>
                <a:hlinkClick r:id="rId3"/>
              </a:rPr>
              <a:t>Continuous Delivery with Jenkins and </a:t>
            </a:r>
            <a:r>
              <a:rPr lang="en-US" sz="1200" dirty="0" smtClean="0">
                <a:hlinkClick r:id="rId3"/>
              </a:rPr>
              <a:t>Wildfly</a:t>
            </a:r>
            <a:endParaRPr lang="en-US" sz="1200" dirty="0" smtClean="0"/>
          </a:p>
          <a:p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/TracyKennedy2/continuous-delivery-with-jenkins-and-wildfly-2014?qid=11b647a8-1b7e-4f10-af12-1af130d4cd53&amp;v=qf1&amp;b=&amp;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=4</a:t>
            </a:r>
            <a:endParaRPr lang="en-US" sz="1050" dirty="0"/>
          </a:p>
        </p:txBody>
      </p:sp>
      <p:pic>
        <p:nvPicPr>
          <p:cNvPr id="2" name="Picture 1" descr="Screen Shot 2015-03-13 at 4.30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56" y="1768484"/>
            <a:ext cx="3977943" cy="295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3-13 at 4.29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6" y="1774557"/>
            <a:ext cx="3971870" cy="295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679" y="254004"/>
            <a:ext cx="1741997" cy="73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4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Rundeck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704774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Blog:  What is DevOps</a:t>
            </a:r>
            <a:endParaRPr lang="en-US" sz="1200" dirty="0" smtClean="0"/>
          </a:p>
          <a:p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http://dev2ops.org/2010/02/what-is-</a:t>
            </a:r>
            <a:r>
              <a:rPr lang="en-US" sz="105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devops</a:t>
            </a:r>
            <a:r>
              <a:rPr lang="en-US" sz="105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</a:t>
            </a:r>
            <a:endParaRPr lang="en-US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48" y="140752"/>
            <a:ext cx="1760519" cy="8858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1143000"/>
            <a:ext cx="635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8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</a:t>
            </a:r>
            <a:r>
              <a:rPr lang="en-US" dirty="0" err="1"/>
              <a:t>Rundeck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2A4-CAF6-4D4D-9789-110A2B05844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502F5D9-A7D5-E54C-BCA5-BB21B70A69EF}" type="datetime1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80356" y="5668141"/>
            <a:ext cx="8087394" cy="453915"/>
          </a:xfrm>
        </p:spPr>
        <p:txBody>
          <a:bodyPr/>
          <a:lstStyle/>
          <a:p>
            <a:r>
              <a:rPr lang="en-US" sz="1200" dirty="0" smtClean="0">
                <a:hlinkClick r:id="rId3"/>
              </a:rPr>
              <a:t>Link to Presentation:  </a:t>
            </a:r>
            <a:r>
              <a:rPr lang="en-US" sz="1200" dirty="0">
                <a:hlinkClick r:id="rId3"/>
              </a:rPr>
              <a:t>Rundeck + Nexus (from Nexus Live on June 5, 2014</a:t>
            </a:r>
            <a:r>
              <a:rPr lang="en-US" sz="1200" dirty="0" smtClean="0">
                <a:hlinkClick r:id="rId3"/>
              </a:rPr>
              <a:t>)</a:t>
            </a:r>
            <a:endParaRPr lang="en-US" sz="600" dirty="0" smtClean="0"/>
          </a:p>
          <a:p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www.slideshare.net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/dev2ops/nexus-live-1?qid=796aed11-d097-4d71-a81b-5b38d53ce90a&amp;v=qf1&amp;b=&amp;</a:t>
            </a:r>
            <a:r>
              <a:rPr lang="en-US" sz="9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from_search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=1</a:t>
            </a:r>
            <a:endParaRPr lang="en-US" sz="900" dirty="0"/>
          </a:p>
        </p:txBody>
      </p:sp>
      <p:pic>
        <p:nvPicPr>
          <p:cNvPr id="6" name="Picture 5" descr="Screen Shot 2015-03-13 at 4.32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46" y="1256376"/>
            <a:ext cx="6736954" cy="420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48" y="140752"/>
            <a:ext cx="1760519" cy="8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27096"/>
      </p:ext>
    </p:extLst>
  </p:cSld>
  <p:clrMapOvr>
    <a:masterClrMapping/>
  </p:clrMapOvr>
</p:sld>
</file>

<file path=ppt/theme/theme1.xml><?xml version="1.0" encoding="utf-8"?>
<a:theme xmlns:a="http://schemas.openxmlformats.org/drawingml/2006/main" name="2012_Template_4x3-1">
  <a:themeElements>
    <a:clrScheme name="Sonatyp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36699"/>
      </a:accent1>
      <a:accent2>
        <a:srgbClr val="F7921E"/>
      </a:accent2>
      <a:accent3>
        <a:srgbClr val="579244"/>
      </a:accent3>
      <a:accent4>
        <a:srgbClr val="E76F24"/>
      </a:accent4>
      <a:accent5>
        <a:srgbClr val="575757"/>
      </a:accent5>
      <a:accent6>
        <a:srgbClr val="087FB8"/>
      </a:accent6>
      <a:hlink>
        <a:srgbClr val="087FB8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28575">
          <a:noFill/>
          <a:round/>
          <a:headEnd type="triangle" w="lg" len="lg"/>
          <a:tailEnd type="triangle" w="lg" len="lg"/>
        </a:ln>
      </a:spPr>
      <a:bodyPr rtlCol="0" anchor="ctr">
        <a:prstTxWarp prst="textNoShape">
          <a:avLst/>
        </a:prstTxWarp>
      </a:bodyPr>
      <a:lstStyle>
        <a:defPPr algn="ctr">
          <a:defRPr/>
        </a:defPPr>
      </a:lstStyle>
    </a:spDef>
    <a:lnDef>
      <a:spPr>
        <a:ln w="28575">
          <a:tailEnd type="non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>
          <a:defRPr sz="2800" dirty="0" smtClean="0">
            <a:solidFill>
              <a:schemeClr val="accent5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131645</TotalTime>
  <Words>4075</Words>
  <Application>Microsoft Macintosh PowerPoint</Application>
  <PresentationFormat>On-screen Show (4:3)</PresentationFormat>
  <Paragraphs>336</Paragraphs>
  <Slides>46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2012_Template_4x3-1</vt:lpstr>
      <vt:lpstr>PowerPoint Presentation</vt:lpstr>
      <vt:lpstr>Common Elements of the Software Supply Chain</vt:lpstr>
      <vt:lpstr>According to Cisco</vt:lpstr>
      <vt:lpstr>According to Adobe</vt:lpstr>
      <vt:lpstr>According to IBM</vt:lpstr>
      <vt:lpstr>According to IBM</vt:lpstr>
      <vt:lpstr>According to Cloudbees</vt:lpstr>
      <vt:lpstr>According to Rundeck</vt:lpstr>
      <vt:lpstr>According to Rundeck</vt:lpstr>
      <vt:lpstr>According to Coveros</vt:lpstr>
      <vt:lpstr>According to Xebia</vt:lpstr>
      <vt:lpstr>Nexus at Alter Way</vt:lpstr>
      <vt:lpstr>According to Boxupp</vt:lpstr>
      <vt:lpstr>According to bogotobogo</vt:lpstr>
      <vt:lpstr>Learn from the Experts on October 1, 2015</vt:lpstr>
      <vt:lpstr>According to SimplifyOps</vt:lpstr>
      <vt:lpstr>According to eXo Software</vt:lpstr>
      <vt:lpstr>According to ImmobilienScout24</vt:lpstr>
      <vt:lpstr>According to IHTSDO</vt:lpstr>
      <vt:lpstr>According to CA Technologies</vt:lpstr>
      <vt:lpstr>According to atSistemas</vt:lpstr>
      <vt:lpstr>According to CollabNet</vt:lpstr>
      <vt:lpstr>According to Hypoport AG</vt:lpstr>
      <vt:lpstr>According to BEKK</vt:lpstr>
      <vt:lpstr>According to Xebia</vt:lpstr>
      <vt:lpstr>According to ClinkerHQ</vt:lpstr>
      <vt:lpstr>According to Zanox</vt:lpstr>
      <vt:lpstr>According to Dynatrace</vt:lpstr>
      <vt:lpstr>According to Stefan Norberg</vt:lpstr>
      <vt:lpstr>Nexus at Morpho</vt:lpstr>
      <vt:lpstr>According to Morpho</vt:lpstr>
      <vt:lpstr>According to OPENSHIFT</vt:lpstr>
      <vt:lpstr>According to akquinet</vt:lpstr>
      <vt:lpstr>According to OCTO</vt:lpstr>
      <vt:lpstr>According to OCTO</vt:lpstr>
      <vt:lpstr>According to OCTO</vt:lpstr>
      <vt:lpstr>According to Jordi Cuenca-Aubets</vt:lpstr>
      <vt:lpstr>According to Open Sourcerers</vt:lpstr>
      <vt:lpstr>According to Michael Rumpf</vt:lpstr>
      <vt:lpstr>According to Cardlife</vt:lpstr>
      <vt:lpstr>According to Paolo Antinori, RedHat</vt:lpstr>
      <vt:lpstr>According to Atlassian</vt:lpstr>
      <vt:lpstr>According to Continuous Delivery Ltd</vt:lpstr>
      <vt:lpstr>bit.ly/SoftwareSupplyChain</vt:lpstr>
      <vt:lpstr>bit.ly/1Fc7BRV</vt:lpstr>
      <vt:lpstr>Check out Volume 2 at: bit.ly/1HUSA6L </vt:lpstr>
    </vt:vector>
  </TitlesOfParts>
  <Company>Sonatype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Loney</dc:creator>
  <cp:lastModifiedBy>Sonatype</cp:lastModifiedBy>
  <cp:revision>940</cp:revision>
  <cp:lastPrinted>2013-10-24T15:08:16Z</cp:lastPrinted>
  <dcterms:created xsi:type="dcterms:W3CDTF">2014-06-12T00:16:33Z</dcterms:created>
  <dcterms:modified xsi:type="dcterms:W3CDTF">2015-11-13T17:39:41Z</dcterms:modified>
</cp:coreProperties>
</file>